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8" r:id="rId12"/>
    <p:sldId id="266" r:id="rId13"/>
    <p:sldId id="267" r:id="rId14"/>
    <p:sldId id="270" r:id="rId15"/>
    <p:sldId id="281" r:id="rId16"/>
    <p:sldId id="282" r:id="rId17"/>
    <p:sldId id="283" r:id="rId18"/>
    <p:sldId id="284" r:id="rId19"/>
    <p:sldId id="285" r:id="rId20"/>
    <p:sldId id="274" r:id="rId21"/>
    <p:sldId id="286" r:id="rId22"/>
    <p:sldId id="275" r:id="rId23"/>
    <p:sldId id="278" r:id="rId24"/>
    <p:sldId id="277"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0" d="100"/>
          <a:sy n="80" d="100"/>
        </p:scale>
        <p:origin x="62"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F63CE9-2E9D-419C-949C-EA98DC31D049}" type="datetimeFigureOut">
              <a:rPr lang="en-IN" smtClean="0"/>
              <a:t>22-04-2021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4BF27B-E013-4258-84A3-207EC876241D}" type="slidenum">
              <a:rPr lang="en-IN" smtClean="0"/>
              <a:t>‹#›</a:t>
            </a:fld>
            <a:endParaRPr lang="en-IN"/>
          </a:p>
        </p:txBody>
      </p:sp>
    </p:spTree>
    <p:extLst>
      <p:ext uri="{BB962C8B-B14F-4D97-AF65-F5344CB8AC3E}">
        <p14:creationId xmlns:p14="http://schemas.microsoft.com/office/powerpoint/2010/main" val="124575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0423D-96C7-4AC2-A230-AFA7E30D26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63FBC81-E8F5-4CE0-B776-EA8E7AA20A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52AACD7-1808-4049-9718-57BBB9D72CF8}"/>
              </a:ext>
            </a:extLst>
          </p:cNvPr>
          <p:cNvSpPr>
            <a:spLocks noGrp="1"/>
          </p:cNvSpPr>
          <p:nvPr>
            <p:ph type="dt" sz="half" idx="10"/>
          </p:nvPr>
        </p:nvSpPr>
        <p:spPr/>
        <p:txBody>
          <a:bodyPr/>
          <a:lstStyle/>
          <a:p>
            <a:fld id="{E55C9A54-9366-4497-AD97-E71E133E3334}" type="datetime1">
              <a:rPr lang="en-IN" smtClean="0"/>
              <a:t>22-04-2021</a:t>
            </a:fld>
            <a:endParaRPr lang="en-IN"/>
          </a:p>
        </p:txBody>
      </p:sp>
      <p:sp>
        <p:nvSpPr>
          <p:cNvPr id="5" name="Footer Placeholder 4">
            <a:extLst>
              <a:ext uri="{FF2B5EF4-FFF2-40B4-BE49-F238E27FC236}">
                <a16:creationId xmlns:a16="http://schemas.microsoft.com/office/drawing/2014/main" id="{477D22DC-FE4D-48BF-8223-682FE2324805}"/>
              </a:ext>
            </a:extLst>
          </p:cNvPr>
          <p:cNvSpPr>
            <a:spLocks noGrp="1"/>
          </p:cNvSpPr>
          <p:nvPr>
            <p:ph type="ftr" sz="quarter" idx="11"/>
          </p:nvPr>
        </p:nvSpPr>
        <p:spPr/>
        <p:txBody>
          <a:bodyPr/>
          <a:lstStyle/>
          <a:p>
            <a:r>
              <a:rPr lang="en-IN"/>
              <a:t>Viswambhar Yasa| Computational Material Science | Personal Programming Project| TU Bergakademie Freiberg</a:t>
            </a:r>
          </a:p>
        </p:txBody>
      </p:sp>
      <p:sp>
        <p:nvSpPr>
          <p:cNvPr id="6" name="Slide Number Placeholder 5">
            <a:extLst>
              <a:ext uri="{FF2B5EF4-FFF2-40B4-BE49-F238E27FC236}">
                <a16:creationId xmlns:a16="http://schemas.microsoft.com/office/drawing/2014/main" id="{F061EF5B-0C71-4656-A617-62859302C5CC}"/>
              </a:ext>
            </a:extLst>
          </p:cNvPr>
          <p:cNvSpPr>
            <a:spLocks noGrp="1"/>
          </p:cNvSpPr>
          <p:nvPr>
            <p:ph type="sldNum" sz="quarter" idx="12"/>
          </p:nvPr>
        </p:nvSpPr>
        <p:spPr/>
        <p:txBody>
          <a:bodyPr/>
          <a:lstStyle/>
          <a:p>
            <a:fld id="{8AA12C9F-78CD-4D38-A4B0-31BC9A604612}" type="slidenum">
              <a:rPr lang="en-IN" smtClean="0"/>
              <a:t>‹#›</a:t>
            </a:fld>
            <a:endParaRPr lang="en-IN"/>
          </a:p>
        </p:txBody>
      </p:sp>
    </p:spTree>
    <p:extLst>
      <p:ext uri="{BB962C8B-B14F-4D97-AF65-F5344CB8AC3E}">
        <p14:creationId xmlns:p14="http://schemas.microsoft.com/office/powerpoint/2010/main" val="944499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51291-849E-491D-94FD-9361293FBC9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C3F0342-A7F0-42ED-A59C-B06F454209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4D883F-3FA0-4B38-B27B-6891DD17C322}"/>
              </a:ext>
            </a:extLst>
          </p:cNvPr>
          <p:cNvSpPr>
            <a:spLocks noGrp="1"/>
          </p:cNvSpPr>
          <p:nvPr>
            <p:ph type="dt" sz="half" idx="10"/>
          </p:nvPr>
        </p:nvSpPr>
        <p:spPr/>
        <p:txBody>
          <a:bodyPr/>
          <a:lstStyle/>
          <a:p>
            <a:fld id="{01BB2AA7-4D10-4A1C-A0D2-DE262A49AB69}" type="datetime1">
              <a:rPr lang="en-IN" smtClean="0"/>
              <a:t>22-04-2021</a:t>
            </a:fld>
            <a:endParaRPr lang="en-IN"/>
          </a:p>
        </p:txBody>
      </p:sp>
      <p:sp>
        <p:nvSpPr>
          <p:cNvPr id="5" name="Footer Placeholder 4">
            <a:extLst>
              <a:ext uri="{FF2B5EF4-FFF2-40B4-BE49-F238E27FC236}">
                <a16:creationId xmlns:a16="http://schemas.microsoft.com/office/drawing/2014/main" id="{A83F1F84-A503-4020-ADD5-4DEE7385E894}"/>
              </a:ext>
            </a:extLst>
          </p:cNvPr>
          <p:cNvSpPr>
            <a:spLocks noGrp="1"/>
          </p:cNvSpPr>
          <p:nvPr>
            <p:ph type="ftr" sz="quarter" idx="11"/>
          </p:nvPr>
        </p:nvSpPr>
        <p:spPr/>
        <p:txBody>
          <a:bodyPr/>
          <a:lstStyle/>
          <a:p>
            <a:r>
              <a:rPr lang="en-IN"/>
              <a:t>Viswambhar Yasa| Computational Material Science | Personal Programming Project| TU Bergakademie Freiberg</a:t>
            </a:r>
          </a:p>
        </p:txBody>
      </p:sp>
      <p:sp>
        <p:nvSpPr>
          <p:cNvPr id="6" name="Slide Number Placeholder 5">
            <a:extLst>
              <a:ext uri="{FF2B5EF4-FFF2-40B4-BE49-F238E27FC236}">
                <a16:creationId xmlns:a16="http://schemas.microsoft.com/office/drawing/2014/main" id="{FA5548B2-EF5D-44BA-AC6E-26D324A11F87}"/>
              </a:ext>
            </a:extLst>
          </p:cNvPr>
          <p:cNvSpPr>
            <a:spLocks noGrp="1"/>
          </p:cNvSpPr>
          <p:nvPr>
            <p:ph type="sldNum" sz="quarter" idx="12"/>
          </p:nvPr>
        </p:nvSpPr>
        <p:spPr/>
        <p:txBody>
          <a:bodyPr/>
          <a:lstStyle/>
          <a:p>
            <a:fld id="{8AA12C9F-78CD-4D38-A4B0-31BC9A604612}" type="slidenum">
              <a:rPr lang="en-IN" smtClean="0"/>
              <a:t>‹#›</a:t>
            </a:fld>
            <a:endParaRPr lang="en-IN"/>
          </a:p>
        </p:txBody>
      </p:sp>
    </p:spTree>
    <p:extLst>
      <p:ext uri="{BB962C8B-B14F-4D97-AF65-F5344CB8AC3E}">
        <p14:creationId xmlns:p14="http://schemas.microsoft.com/office/powerpoint/2010/main" val="1833833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6EA532-3670-4154-AB4B-CA8731A0C5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05E3A4-4D8B-47BD-A7A4-08C5A58256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46E80F-7CE2-4C51-AA59-235B4DE20A0B}"/>
              </a:ext>
            </a:extLst>
          </p:cNvPr>
          <p:cNvSpPr>
            <a:spLocks noGrp="1"/>
          </p:cNvSpPr>
          <p:nvPr>
            <p:ph type="dt" sz="half" idx="10"/>
          </p:nvPr>
        </p:nvSpPr>
        <p:spPr/>
        <p:txBody>
          <a:bodyPr/>
          <a:lstStyle/>
          <a:p>
            <a:fld id="{A918B165-B4DC-4B35-A9F7-821E9E9CFD0A}" type="datetime1">
              <a:rPr lang="en-IN" smtClean="0"/>
              <a:t>22-04-2021</a:t>
            </a:fld>
            <a:endParaRPr lang="en-IN"/>
          </a:p>
        </p:txBody>
      </p:sp>
      <p:sp>
        <p:nvSpPr>
          <p:cNvPr id="5" name="Footer Placeholder 4">
            <a:extLst>
              <a:ext uri="{FF2B5EF4-FFF2-40B4-BE49-F238E27FC236}">
                <a16:creationId xmlns:a16="http://schemas.microsoft.com/office/drawing/2014/main" id="{BDB215D7-D09A-4030-B552-0E49BC6E6A76}"/>
              </a:ext>
            </a:extLst>
          </p:cNvPr>
          <p:cNvSpPr>
            <a:spLocks noGrp="1"/>
          </p:cNvSpPr>
          <p:nvPr>
            <p:ph type="ftr" sz="quarter" idx="11"/>
          </p:nvPr>
        </p:nvSpPr>
        <p:spPr/>
        <p:txBody>
          <a:bodyPr/>
          <a:lstStyle/>
          <a:p>
            <a:r>
              <a:rPr lang="en-IN"/>
              <a:t>Viswambhar Yasa| Computational Material Science | Personal Programming Project| TU Bergakademie Freiberg</a:t>
            </a:r>
          </a:p>
        </p:txBody>
      </p:sp>
      <p:sp>
        <p:nvSpPr>
          <p:cNvPr id="6" name="Slide Number Placeholder 5">
            <a:extLst>
              <a:ext uri="{FF2B5EF4-FFF2-40B4-BE49-F238E27FC236}">
                <a16:creationId xmlns:a16="http://schemas.microsoft.com/office/drawing/2014/main" id="{9125ABE2-C857-47BE-A4E4-32EF111D9218}"/>
              </a:ext>
            </a:extLst>
          </p:cNvPr>
          <p:cNvSpPr>
            <a:spLocks noGrp="1"/>
          </p:cNvSpPr>
          <p:nvPr>
            <p:ph type="sldNum" sz="quarter" idx="12"/>
          </p:nvPr>
        </p:nvSpPr>
        <p:spPr/>
        <p:txBody>
          <a:bodyPr/>
          <a:lstStyle/>
          <a:p>
            <a:fld id="{8AA12C9F-78CD-4D38-A4B0-31BC9A604612}" type="slidenum">
              <a:rPr lang="en-IN" smtClean="0"/>
              <a:t>‹#›</a:t>
            </a:fld>
            <a:endParaRPr lang="en-IN"/>
          </a:p>
        </p:txBody>
      </p:sp>
    </p:spTree>
    <p:extLst>
      <p:ext uri="{BB962C8B-B14F-4D97-AF65-F5344CB8AC3E}">
        <p14:creationId xmlns:p14="http://schemas.microsoft.com/office/powerpoint/2010/main" val="706044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ED7FC-9F47-4358-93B9-2B785E727E3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9331FE9-C116-4FD7-AE03-62C3F640DD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722786-1CB2-4579-A733-118A9B66BF8E}"/>
              </a:ext>
            </a:extLst>
          </p:cNvPr>
          <p:cNvSpPr>
            <a:spLocks noGrp="1"/>
          </p:cNvSpPr>
          <p:nvPr>
            <p:ph type="dt" sz="half" idx="10"/>
          </p:nvPr>
        </p:nvSpPr>
        <p:spPr/>
        <p:txBody>
          <a:bodyPr/>
          <a:lstStyle/>
          <a:p>
            <a:fld id="{F303746A-9890-4FEF-AD79-AF2F08B2B279}" type="datetime1">
              <a:rPr lang="en-IN" smtClean="0"/>
              <a:t>22-04-2021</a:t>
            </a:fld>
            <a:endParaRPr lang="en-IN"/>
          </a:p>
        </p:txBody>
      </p:sp>
      <p:sp>
        <p:nvSpPr>
          <p:cNvPr id="5" name="Footer Placeholder 4">
            <a:extLst>
              <a:ext uri="{FF2B5EF4-FFF2-40B4-BE49-F238E27FC236}">
                <a16:creationId xmlns:a16="http://schemas.microsoft.com/office/drawing/2014/main" id="{DB75D3D5-76AD-4645-AAFC-AF4FBC493882}"/>
              </a:ext>
            </a:extLst>
          </p:cNvPr>
          <p:cNvSpPr>
            <a:spLocks noGrp="1"/>
          </p:cNvSpPr>
          <p:nvPr>
            <p:ph type="ftr" sz="quarter" idx="11"/>
          </p:nvPr>
        </p:nvSpPr>
        <p:spPr/>
        <p:txBody>
          <a:bodyPr/>
          <a:lstStyle/>
          <a:p>
            <a:r>
              <a:rPr lang="en-IN"/>
              <a:t>Viswambhar Yasa| Computational Material Science | Personal Programming Project| TU Bergakademie Freiberg</a:t>
            </a:r>
          </a:p>
        </p:txBody>
      </p:sp>
      <p:sp>
        <p:nvSpPr>
          <p:cNvPr id="6" name="Slide Number Placeholder 5">
            <a:extLst>
              <a:ext uri="{FF2B5EF4-FFF2-40B4-BE49-F238E27FC236}">
                <a16:creationId xmlns:a16="http://schemas.microsoft.com/office/drawing/2014/main" id="{F033E109-30CE-42AE-A114-4712DD22724E}"/>
              </a:ext>
            </a:extLst>
          </p:cNvPr>
          <p:cNvSpPr>
            <a:spLocks noGrp="1"/>
          </p:cNvSpPr>
          <p:nvPr>
            <p:ph type="sldNum" sz="quarter" idx="12"/>
          </p:nvPr>
        </p:nvSpPr>
        <p:spPr/>
        <p:txBody>
          <a:bodyPr/>
          <a:lstStyle/>
          <a:p>
            <a:fld id="{8AA12C9F-78CD-4D38-A4B0-31BC9A604612}" type="slidenum">
              <a:rPr lang="en-IN" smtClean="0"/>
              <a:t>‹#›</a:t>
            </a:fld>
            <a:endParaRPr lang="en-IN"/>
          </a:p>
        </p:txBody>
      </p:sp>
    </p:spTree>
    <p:extLst>
      <p:ext uri="{BB962C8B-B14F-4D97-AF65-F5344CB8AC3E}">
        <p14:creationId xmlns:p14="http://schemas.microsoft.com/office/powerpoint/2010/main" val="2406616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191D-05C9-4B5E-929A-5C7D48D387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7DF3414-D31A-4C12-A442-90674180E1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3C3C6F-7ABF-4D9C-BB1D-AC12168A4E02}"/>
              </a:ext>
            </a:extLst>
          </p:cNvPr>
          <p:cNvSpPr>
            <a:spLocks noGrp="1"/>
          </p:cNvSpPr>
          <p:nvPr>
            <p:ph type="dt" sz="half" idx="10"/>
          </p:nvPr>
        </p:nvSpPr>
        <p:spPr/>
        <p:txBody>
          <a:bodyPr/>
          <a:lstStyle/>
          <a:p>
            <a:fld id="{94FB7610-1667-4ECF-8FED-2EC458BF9C9C}" type="datetime1">
              <a:rPr lang="en-IN" smtClean="0"/>
              <a:t>22-04-2021</a:t>
            </a:fld>
            <a:endParaRPr lang="en-IN"/>
          </a:p>
        </p:txBody>
      </p:sp>
      <p:sp>
        <p:nvSpPr>
          <p:cNvPr id="5" name="Footer Placeholder 4">
            <a:extLst>
              <a:ext uri="{FF2B5EF4-FFF2-40B4-BE49-F238E27FC236}">
                <a16:creationId xmlns:a16="http://schemas.microsoft.com/office/drawing/2014/main" id="{35A41E4A-4863-47D9-B177-FB52AF4F6284}"/>
              </a:ext>
            </a:extLst>
          </p:cNvPr>
          <p:cNvSpPr>
            <a:spLocks noGrp="1"/>
          </p:cNvSpPr>
          <p:nvPr>
            <p:ph type="ftr" sz="quarter" idx="11"/>
          </p:nvPr>
        </p:nvSpPr>
        <p:spPr/>
        <p:txBody>
          <a:bodyPr/>
          <a:lstStyle/>
          <a:p>
            <a:r>
              <a:rPr lang="en-IN"/>
              <a:t>Viswambhar Yasa| Computational Material Science | Personal Programming Project| TU Bergakademie Freiberg</a:t>
            </a:r>
          </a:p>
        </p:txBody>
      </p:sp>
      <p:sp>
        <p:nvSpPr>
          <p:cNvPr id="6" name="Slide Number Placeholder 5">
            <a:extLst>
              <a:ext uri="{FF2B5EF4-FFF2-40B4-BE49-F238E27FC236}">
                <a16:creationId xmlns:a16="http://schemas.microsoft.com/office/drawing/2014/main" id="{4E75378B-A580-4A13-9A13-1C1BEFD1DAEA}"/>
              </a:ext>
            </a:extLst>
          </p:cNvPr>
          <p:cNvSpPr>
            <a:spLocks noGrp="1"/>
          </p:cNvSpPr>
          <p:nvPr>
            <p:ph type="sldNum" sz="quarter" idx="12"/>
          </p:nvPr>
        </p:nvSpPr>
        <p:spPr/>
        <p:txBody>
          <a:bodyPr/>
          <a:lstStyle/>
          <a:p>
            <a:fld id="{8AA12C9F-78CD-4D38-A4B0-31BC9A604612}" type="slidenum">
              <a:rPr lang="en-IN" smtClean="0"/>
              <a:t>‹#›</a:t>
            </a:fld>
            <a:endParaRPr lang="en-IN"/>
          </a:p>
        </p:txBody>
      </p:sp>
    </p:spTree>
    <p:extLst>
      <p:ext uri="{BB962C8B-B14F-4D97-AF65-F5344CB8AC3E}">
        <p14:creationId xmlns:p14="http://schemas.microsoft.com/office/powerpoint/2010/main" val="2885435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9C9D-F600-408F-8500-0B953E3303F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FA8A5E6-FF72-4DC1-84B4-85C6D10284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E14ACF9-692A-4935-A02D-C496248B9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F1EE446-243C-4011-A8F7-5FEFD0CCF737}"/>
              </a:ext>
            </a:extLst>
          </p:cNvPr>
          <p:cNvSpPr>
            <a:spLocks noGrp="1"/>
          </p:cNvSpPr>
          <p:nvPr>
            <p:ph type="dt" sz="half" idx="10"/>
          </p:nvPr>
        </p:nvSpPr>
        <p:spPr/>
        <p:txBody>
          <a:bodyPr/>
          <a:lstStyle/>
          <a:p>
            <a:fld id="{CEB4C90B-5B64-462C-9E6F-5F06406FDE5E}" type="datetime1">
              <a:rPr lang="en-IN" smtClean="0"/>
              <a:t>22-04-2021</a:t>
            </a:fld>
            <a:endParaRPr lang="en-IN"/>
          </a:p>
        </p:txBody>
      </p:sp>
      <p:sp>
        <p:nvSpPr>
          <p:cNvPr id="6" name="Footer Placeholder 5">
            <a:extLst>
              <a:ext uri="{FF2B5EF4-FFF2-40B4-BE49-F238E27FC236}">
                <a16:creationId xmlns:a16="http://schemas.microsoft.com/office/drawing/2014/main" id="{05185319-CEA0-461E-BC35-BD7B518226A8}"/>
              </a:ext>
            </a:extLst>
          </p:cNvPr>
          <p:cNvSpPr>
            <a:spLocks noGrp="1"/>
          </p:cNvSpPr>
          <p:nvPr>
            <p:ph type="ftr" sz="quarter" idx="11"/>
          </p:nvPr>
        </p:nvSpPr>
        <p:spPr/>
        <p:txBody>
          <a:bodyPr/>
          <a:lstStyle/>
          <a:p>
            <a:r>
              <a:rPr lang="en-IN"/>
              <a:t>Viswambhar Yasa| Computational Material Science | Personal Programming Project| TU Bergakademie Freiberg</a:t>
            </a:r>
          </a:p>
        </p:txBody>
      </p:sp>
      <p:sp>
        <p:nvSpPr>
          <p:cNvPr id="7" name="Slide Number Placeholder 6">
            <a:extLst>
              <a:ext uri="{FF2B5EF4-FFF2-40B4-BE49-F238E27FC236}">
                <a16:creationId xmlns:a16="http://schemas.microsoft.com/office/drawing/2014/main" id="{7281B61F-A020-4EC8-97D4-2494C5F7DACB}"/>
              </a:ext>
            </a:extLst>
          </p:cNvPr>
          <p:cNvSpPr>
            <a:spLocks noGrp="1"/>
          </p:cNvSpPr>
          <p:nvPr>
            <p:ph type="sldNum" sz="quarter" idx="12"/>
          </p:nvPr>
        </p:nvSpPr>
        <p:spPr/>
        <p:txBody>
          <a:bodyPr/>
          <a:lstStyle/>
          <a:p>
            <a:fld id="{8AA12C9F-78CD-4D38-A4B0-31BC9A604612}" type="slidenum">
              <a:rPr lang="en-IN" smtClean="0"/>
              <a:t>‹#›</a:t>
            </a:fld>
            <a:endParaRPr lang="en-IN"/>
          </a:p>
        </p:txBody>
      </p:sp>
    </p:spTree>
    <p:extLst>
      <p:ext uri="{BB962C8B-B14F-4D97-AF65-F5344CB8AC3E}">
        <p14:creationId xmlns:p14="http://schemas.microsoft.com/office/powerpoint/2010/main" val="4058829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38576-AA68-4A97-8833-0304C5D612E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FAF39A9-AEE1-449A-9983-9D52473834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22A077-4A3E-4A44-B2B1-E5C2D70EEA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BB1CD58-4860-461A-90D3-233C4BF368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74A464-5680-4C71-A21F-8A01C17C6D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E102F55-DE1A-4457-BDCB-6B645519097E}"/>
              </a:ext>
            </a:extLst>
          </p:cNvPr>
          <p:cNvSpPr>
            <a:spLocks noGrp="1"/>
          </p:cNvSpPr>
          <p:nvPr>
            <p:ph type="dt" sz="half" idx="10"/>
          </p:nvPr>
        </p:nvSpPr>
        <p:spPr/>
        <p:txBody>
          <a:bodyPr/>
          <a:lstStyle/>
          <a:p>
            <a:fld id="{8C2C95EC-E49F-4B72-B5EC-CDAEFB89967F}" type="datetime1">
              <a:rPr lang="en-IN" smtClean="0"/>
              <a:t>22-04-2021</a:t>
            </a:fld>
            <a:endParaRPr lang="en-IN"/>
          </a:p>
        </p:txBody>
      </p:sp>
      <p:sp>
        <p:nvSpPr>
          <p:cNvPr id="8" name="Footer Placeholder 7">
            <a:extLst>
              <a:ext uri="{FF2B5EF4-FFF2-40B4-BE49-F238E27FC236}">
                <a16:creationId xmlns:a16="http://schemas.microsoft.com/office/drawing/2014/main" id="{E4F328DE-196C-44D8-B4B3-5FFDD11D00AD}"/>
              </a:ext>
            </a:extLst>
          </p:cNvPr>
          <p:cNvSpPr>
            <a:spLocks noGrp="1"/>
          </p:cNvSpPr>
          <p:nvPr>
            <p:ph type="ftr" sz="quarter" idx="11"/>
          </p:nvPr>
        </p:nvSpPr>
        <p:spPr/>
        <p:txBody>
          <a:bodyPr/>
          <a:lstStyle/>
          <a:p>
            <a:r>
              <a:rPr lang="en-IN"/>
              <a:t>Viswambhar Yasa| Computational Material Science | Personal Programming Project| TU Bergakademie Freiberg</a:t>
            </a:r>
          </a:p>
        </p:txBody>
      </p:sp>
      <p:sp>
        <p:nvSpPr>
          <p:cNvPr id="9" name="Slide Number Placeholder 8">
            <a:extLst>
              <a:ext uri="{FF2B5EF4-FFF2-40B4-BE49-F238E27FC236}">
                <a16:creationId xmlns:a16="http://schemas.microsoft.com/office/drawing/2014/main" id="{AE34CD56-FBA7-4205-A211-02665E6C2931}"/>
              </a:ext>
            </a:extLst>
          </p:cNvPr>
          <p:cNvSpPr>
            <a:spLocks noGrp="1"/>
          </p:cNvSpPr>
          <p:nvPr>
            <p:ph type="sldNum" sz="quarter" idx="12"/>
          </p:nvPr>
        </p:nvSpPr>
        <p:spPr/>
        <p:txBody>
          <a:bodyPr/>
          <a:lstStyle/>
          <a:p>
            <a:fld id="{8AA12C9F-78CD-4D38-A4B0-31BC9A604612}" type="slidenum">
              <a:rPr lang="en-IN" smtClean="0"/>
              <a:t>‹#›</a:t>
            </a:fld>
            <a:endParaRPr lang="en-IN"/>
          </a:p>
        </p:txBody>
      </p:sp>
    </p:spTree>
    <p:extLst>
      <p:ext uri="{BB962C8B-B14F-4D97-AF65-F5344CB8AC3E}">
        <p14:creationId xmlns:p14="http://schemas.microsoft.com/office/powerpoint/2010/main" val="3291134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22611-2B2B-42E3-AD75-3C3DFE6E973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6650E83-DD90-4CCF-819E-972FA7D44F58}"/>
              </a:ext>
            </a:extLst>
          </p:cNvPr>
          <p:cNvSpPr>
            <a:spLocks noGrp="1"/>
          </p:cNvSpPr>
          <p:nvPr>
            <p:ph type="dt" sz="half" idx="10"/>
          </p:nvPr>
        </p:nvSpPr>
        <p:spPr/>
        <p:txBody>
          <a:bodyPr/>
          <a:lstStyle/>
          <a:p>
            <a:fld id="{79149CC8-C2CC-4166-8DAA-025C5580A64A}" type="datetime1">
              <a:rPr lang="en-IN" smtClean="0"/>
              <a:t>22-04-2021</a:t>
            </a:fld>
            <a:endParaRPr lang="en-IN"/>
          </a:p>
        </p:txBody>
      </p:sp>
      <p:sp>
        <p:nvSpPr>
          <p:cNvPr id="4" name="Footer Placeholder 3">
            <a:extLst>
              <a:ext uri="{FF2B5EF4-FFF2-40B4-BE49-F238E27FC236}">
                <a16:creationId xmlns:a16="http://schemas.microsoft.com/office/drawing/2014/main" id="{D8D59820-1049-44CF-8777-2114D19C06EF}"/>
              </a:ext>
            </a:extLst>
          </p:cNvPr>
          <p:cNvSpPr>
            <a:spLocks noGrp="1"/>
          </p:cNvSpPr>
          <p:nvPr>
            <p:ph type="ftr" sz="quarter" idx="11"/>
          </p:nvPr>
        </p:nvSpPr>
        <p:spPr/>
        <p:txBody>
          <a:bodyPr/>
          <a:lstStyle/>
          <a:p>
            <a:r>
              <a:rPr lang="en-IN"/>
              <a:t>Viswambhar Yasa| Computational Material Science | Personal Programming Project| TU Bergakademie Freiberg</a:t>
            </a:r>
          </a:p>
        </p:txBody>
      </p:sp>
      <p:sp>
        <p:nvSpPr>
          <p:cNvPr id="5" name="Slide Number Placeholder 4">
            <a:extLst>
              <a:ext uri="{FF2B5EF4-FFF2-40B4-BE49-F238E27FC236}">
                <a16:creationId xmlns:a16="http://schemas.microsoft.com/office/drawing/2014/main" id="{364F1B36-4CA8-4C48-9B2D-74D37AE1F4A0}"/>
              </a:ext>
            </a:extLst>
          </p:cNvPr>
          <p:cNvSpPr>
            <a:spLocks noGrp="1"/>
          </p:cNvSpPr>
          <p:nvPr>
            <p:ph type="sldNum" sz="quarter" idx="12"/>
          </p:nvPr>
        </p:nvSpPr>
        <p:spPr/>
        <p:txBody>
          <a:bodyPr/>
          <a:lstStyle/>
          <a:p>
            <a:fld id="{8AA12C9F-78CD-4D38-A4B0-31BC9A604612}" type="slidenum">
              <a:rPr lang="en-IN" smtClean="0"/>
              <a:t>‹#›</a:t>
            </a:fld>
            <a:endParaRPr lang="en-IN"/>
          </a:p>
        </p:txBody>
      </p:sp>
    </p:spTree>
    <p:extLst>
      <p:ext uri="{BB962C8B-B14F-4D97-AF65-F5344CB8AC3E}">
        <p14:creationId xmlns:p14="http://schemas.microsoft.com/office/powerpoint/2010/main" val="1966847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C7803C-5313-4C40-A9C8-94B295AB8D00}"/>
              </a:ext>
            </a:extLst>
          </p:cNvPr>
          <p:cNvSpPr>
            <a:spLocks noGrp="1"/>
          </p:cNvSpPr>
          <p:nvPr>
            <p:ph type="dt" sz="half" idx="10"/>
          </p:nvPr>
        </p:nvSpPr>
        <p:spPr/>
        <p:txBody>
          <a:bodyPr/>
          <a:lstStyle/>
          <a:p>
            <a:fld id="{D3E5EAE0-609D-4C7F-98FC-441EA474CBBD}" type="datetime1">
              <a:rPr lang="en-IN" smtClean="0"/>
              <a:t>22-04-2021</a:t>
            </a:fld>
            <a:endParaRPr lang="en-IN"/>
          </a:p>
        </p:txBody>
      </p:sp>
      <p:sp>
        <p:nvSpPr>
          <p:cNvPr id="3" name="Footer Placeholder 2">
            <a:extLst>
              <a:ext uri="{FF2B5EF4-FFF2-40B4-BE49-F238E27FC236}">
                <a16:creationId xmlns:a16="http://schemas.microsoft.com/office/drawing/2014/main" id="{AE8B782D-6D75-4933-9639-196508C7E612}"/>
              </a:ext>
            </a:extLst>
          </p:cNvPr>
          <p:cNvSpPr>
            <a:spLocks noGrp="1"/>
          </p:cNvSpPr>
          <p:nvPr>
            <p:ph type="ftr" sz="quarter" idx="11"/>
          </p:nvPr>
        </p:nvSpPr>
        <p:spPr/>
        <p:txBody>
          <a:bodyPr/>
          <a:lstStyle/>
          <a:p>
            <a:r>
              <a:rPr lang="en-IN"/>
              <a:t>Viswambhar Yasa| Computational Material Science | Personal Programming Project| TU Bergakademie Freiberg</a:t>
            </a:r>
          </a:p>
        </p:txBody>
      </p:sp>
      <p:sp>
        <p:nvSpPr>
          <p:cNvPr id="4" name="Slide Number Placeholder 3">
            <a:extLst>
              <a:ext uri="{FF2B5EF4-FFF2-40B4-BE49-F238E27FC236}">
                <a16:creationId xmlns:a16="http://schemas.microsoft.com/office/drawing/2014/main" id="{E4DE2921-406C-4BD4-8074-378745BC5558}"/>
              </a:ext>
            </a:extLst>
          </p:cNvPr>
          <p:cNvSpPr>
            <a:spLocks noGrp="1"/>
          </p:cNvSpPr>
          <p:nvPr>
            <p:ph type="sldNum" sz="quarter" idx="12"/>
          </p:nvPr>
        </p:nvSpPr>
        <p:spPr/>
        <p:txBody>
          <a:bodyPr/>
          <a:lstStyle/>
          <a:p>
            <a:fld id="{8AA12C9F-78CD-4D38-A4B0-31BC9A604612}" type="slidenum">
              <a:rPr lang="en-IN" smtClean="0"/>
              <a:t>‹#›</a:t>
            </a:fld>
            <a:endParaRPr lang="en-IN"/>
          </a:p>
        </p:txBody>
      </p:sp>
    </p:spTree>
    <p:extLst>
      <p:ext uri="{BB962C8B-B14F-4D97-AF65-F5344CB8AC3E}">
        <p14:creationId xmlns:p14="http://schemas.microsoft.com/office/powerpoint/2010/main" val="386566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5621-27FB-455A-8029-AA9D9CD64A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297D15F-C289-42BE-81AA-B3E70FE269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0E100D7-9DD5-480A-9859-E9BD9B4742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BAD5DC-1DD2-4F1F-9A1A-E54BD791A959}"/>
              </a:ext>
            </a:extLst>
          </p:cNvPr>
          <p:cNvSpPr>
            <a:spLocks noGrp="1"/>
          </p:cNvSpPr>
          <p:nvPr>
            <p:ph type="dt" sz="half" idx="10"/>
          </p:nvPr>
        </p:nvSpPr>
        <p:spPr/>
        <p:txBody>
          <a:bodyPr/>
          <a:lstStyle/>
          <a:p>
            <a:fld id="{8AA5DB29-5F8A-451E-A913-6657E0075A6D}" type="datetime1">
              <a:rPr lang="en-IN" smtClean="0"/>
              <a:t>22-04-2021</a:t>
            </a:fld>
            <a:endParaRPr lang="en-IN"/>
          </a:p>
        </p:txBody>
      </p:sp>
      <p:sp>
        <p:nvSpPr>
          <p:cNvPr id="6" name="Footer Placeholder 5">
            <a:extLst>
              <a:ext uri="{FF2B5EF4-FFF2-40B4-BE49-F238E27FC236}">
                <a16:creationId xmlns:a16="http://schemas.microsoft.com/office/drawing/2014/main" id="{59F23D00-0BD5-4853-990F-AECD04616FEC}"/>
              </a:ext>
            </a:extLst>
          </p:cNvPr>
          <p:cNvSpPr>
            <a:spLocks noGrp="1"/>
          </p:cNvSpPr>
          <p:nvPr>
            <p:ph type="ftr" sz="quarter" idx="11"/>
          </p:nvPr>
        </p:nvSpPr>
        <p:spPr/>
        <p:txBody>
          <a:bodyPr/>
          <a:lstStyle/>
          <a:p>
            <a:r>
              <a:rPr lang="en-IN"/>
              <a:t>Viswambhar Yasa| Computational Material Science | Personal Programming Project| TU Bergakademie Freiberg</a:t>
            </a:r>
          </a:p>
        </p:txBody>
      </p:sp>
      <p:sp>
        <p:nvSpPr>
          <p:cNvPr id="7" name="Slide Number Placeholder 6">
            <a:extLst>
              <a:ext uri="{FF2B5EF4-FFF2-40B4-BE49-F238E27FC236}">
                <a16:creationId xmlns:a16="http://schemas.microsoft.com/office/drawing/2014/main" id="{AEAAE186-2BED-4541-A0CF-440C6DA9C439}"/>
              </a:ext>
            </a:extLst>
          </p:cNvPr>
          <p:cNvSpPr>
            <a:spLocks noGrp="1"/>
          </p:cNvSpPr>
          <p:nvPr>
            <p:ph type="sldNum" sz="quarter" idx="12"/>
          </p:nvPr>
        </p:nvSpPr>
        <p:spPr/>
        <p:txBody>
          <a:bodyPr/>
          <a:lstStyle/>
          <a:p>
            <a:fld id="{8AA12C9F-78CD-4D38-A4B0-31BC9A604612}" type="slidenum">
              <a:rPr lang="en-IN" smtClean="0"/>
              <a:t>‹#›</a:t>
            </a:fld>
            <a:endParaRPr lang="en-IN"/>
          </a:p>
        </p:txBody>
      </p:sp>
    </p:spTree>
    <p:extLst>
      <p:ext uri="{BB962C8B-B14F-4D97-AF65-F5344CB8AC3E}">
        <p14:creationId xmlns:p14="http://schemas.microsoft.com/office/powerpoint/2010/main" val="1094536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38BD2-FC3C-4B2F-93F2-E56A98B9F1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DE087F9-DE6A-4C86-A8F7-7FCEB1720A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828AEB8-3A35-442F-929E-FCDFA553D9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5A8ECE-B08B-4CD0-AA5D-AABC65D4BD84}"/>
              </a:ext>
            </a:extLst>
          </p:cNvPr>
          <p:cNvSpPr>
            <a:spLocks noGrp="1"/>
          </p:cNvSpPr>
          <p:nvPr>
            <p:ph type="dt" sz="half" idx="10"/>
          </p:nvPr>
        </p:nvSpPr>
        <p:spPr/>
        <p:txBody>
          <a:bodyPr/>
          <a:lstStyle/>
          <a:p>
            <a:fld id="{F2C01D10-987A-4493-874B-D6C45AE3AA73}" type="datetime1">
              <a:rPr lang="en-IN" smtClean="0"/>
              <a:t>22-04-2021</a:t>
            </a:fld>
            <a:endParaRPr lang="en-IN"/>
          </a:p>
        </p:txBody>
      </p:sp>
      <p:sp>
        <p:nvSpPr>
          <p:cNvPr id="6" name="Footer Placeholder 5">
            <a:extLst>
              <a:ext uri="{FF2B5EF4-FFF2-40B4-BE49-F238E27FC236}">
                <a16:creationId xmlns:a16="http://schemas.microsoft.com/office/drawing/2014/main" id="{B90E0768-7C8E-4918-ADC0-4BBF83573A90}"/>
              </a:ext>
            </a:extLst>
          </p:cNvPr>
          <p:cNvSpPr>
            <a:spLocks noGrp="1"/>
          </p:cNvSpPr>
          <p:nvPr>
            <p:ph type="ftr" sz="quarter" idx="11"/>
          </p:nvPr>
        </p:nvSpPr>
        <p:spPr/>
        <p:txBody>
          <a:bodyPr/>
          <a:lstStyle/>
          <a:p>
            <a:r>
              <a:rPr lang="en-IN"/>
              <a:t>Viswambhar Yasa| Computational Material Science | Personal Programming Project| TU Bergakademie Freiberg</a:t>
            </a:r>
          </a:p>
        </p:txBody>
      </p:sp>
      <p:sp>
        <p:nvSpPr>
          <p:cNvPr id="7" name="Slide Number Placeholder 6">
            <a:extLst>
              <a:ext uri="{FF2B5EF4-FFF2-40B4-BE49-F238E27FC236}">
                <a16:creationId xmlns:a16="http://schemas.microsoft.com/office/drawing/2014/main" id="{552F3821-2346-4E97-ACB2-86BC95A632F9}"/>
              </a:ext>
            </a:extLst>
          </p:cNvPr>
          <p:cNvSpPr>
            <a:spLocks noGrp="1"/>
          </p:cNvSpPr>
          <p:nvPr>
            <p:ph type="sldNum" sz="quarter" idx="12"/>
          </p:nvPr>
        </p:nvSpPr>
        <p:spPr/>
        <p:txBody>
          <a:bodyPr/>
          <a:lstStyle/>
          <a:p>
            <a:fld id="{8AA12C9F-78CD-4D38-A4B0-31BC9A604612}" type="slidenum">
              <a:rPr lang="en-IN" smtClean="0"/>
              <a:t>‹#›</a:t>
            </a:fld>
            <a:endParaRPr lang="en-IN"/>
          </a:p>
        </p:txBody>
      </p:sp>
    </p:spTree>
    <p:extLst>
      <p:ext uri="{BB962C8B-B14F-4D97-AF65-F5344CB8AC3E}">
        <p14:creationId xmlns:p14="http://schemas.microsoft.com/office/powerpoint/2010/main" val="3916322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5DD043-4F95-4962-87A6-232F674F6F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225C9F8-21F6-4431-9F34-72BA524960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2135F1-098C-43FD-A747-55FDD05051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FCB138-4B91-4859-9396-0787F89F543F}" type="datetime1">
              <a:rPr lang="en-IN" smtClean="0"/>
              <a:t>22-04-2021</a:t>
            </a:fld>
            <a:endParaRPr lang="en-IN"/>
          </a:p>
        </p:txBody>
      </p:sp>
      <p:sp>
        <p:nvSpPr>
          <p:cNvPr id="5" name="Footer Placeholder 4">
            <a:extLst>
              <a:ext uri="{FF2B5EF4-FFF2-40B4-BE49-F238E27FC236}">
                <a16:creationId xmlns:a16="http://schemas.microsoft.com/office/drawing/2014/main" id="{D4CC7218-A3AF-45AB-B32B-63B9B13414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Viswambhar Yasa| Computational Material Science | Personal Programming Project| TU Bergakademie Freiberg</a:t>
            </a:r>
          </a:p>
        </p:txBody>
      </p:sp>
      <p:sp>
        <p:nvSpPr>
          <p:cNvPr id="6" name="Slide Number Placeholder 5">
            <a:extLst>
              <a:ext uri="{FF2B5EF4-FFF2-40B4-BE49-F238E27FC236}">
                <a16:creationId xmlns:a16="http://schemas.microsoft.com/office/drawing/2014/main" id="{DCC744B1-47A8-4206-9C15-57C2147A6F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A12C9F-78CD-4D38-A4B0-31BC9A604612}" type="slidenum">
              <a:rPr lang="en-IN" smtClean="0"/>
              <a:t>‹#›</a:t>
            </a:fld>
            <a:endParaRPr lang="en-IN"/>
          </a:p>
        </p:txBody>
      </p:sp>
    </p:spTree>
    <p:extLst>
      <p:ext uri="{BB962C8B-B14F-4D97-AF65-F5344CB8AC3E}">
        <p14:creationId xmlns:p14="http://schemas.microsoft.com/office/powerpoint/2010/main" val="3142748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tiff"/></Relationships>
</file>

<file path=ppt/slides/_rels/slide14.xml.rels><?xml version="1.0" encoding="UTF-8" standalone="yes"?>
<Relationships xmlns="http://schemas.openxmlformats.org/package/2006/relationships"><Relationship Id="rId8" Type="http://schemas.openxmlformats.org/officeDocument/2006/relationships/image" Target="../media/image4.tiff"/><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tiff"/><Relationship Id="rId7" Type="http://schemas.openxmlformats.org/officeDocument/2006/relationships/image" Target="../media/image55.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2.png"/><Relationship Id="rId9" Type="http://schemas.openxmlformats.org/officeDocument/2006/relationships/image" Target="../media/image57.png"/></Relationships>
</file>

<file path=ppt/slides/_rels/slide1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png"/><Relationship Id="rId7" Type="http://schemas.openxmlformats.org/officeDocument/2006/relationships/image" Target="../media/image61.png"/><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1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png"/><Relationship Id="rId7" Type="http://schemas.openxmlformats.org/officeDocument/2006/relationships/image" Target="../media/image65.png"/><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7.png"/></Relationships>
</file>

<file path=ppt/slides/_rels/slide1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png"/><Relationship Id="rId7" Type="http://schemas.openxmlformats.org/officeDocument/2006/relationships/image" Target="../media/image71.png"/><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1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2.png"/><Relationship Id="rId7" Type="http://schemas.openxmlformats.org/officeDocument/2006/relationships/image" Target="../media/image77.jpg"/><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2.png"/><Relationship Id="rId5" Type="http://schemas.openxmlformats.org/officeDocument/2006/relationships/image" Target="../media/image82.png"/><Relationship Id="rId10" Type="http://schemas.openxmlformats.org/officeDocument/2006/relationships/image" Target="../media/image4.tiff"/><Relationship Id="rId4" Type="http://schemas.openxmlformats.org/officeDocument/2006/relationships/image" Target="../media/image81.png"/><Relationship Id="rId9" Type="http://schemas.openxmlformats.org/officeDocument/2006/relationships/image" Target="../media/image86.png"/></Relationships>
</file>

<file path=ppt/slides/_rels/slide2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2.png"/><Relationship Id="rId7" Type="http://schemas.openxmlformats.org/officeDocument/2006/relationships/image" Target="../media/image90.png"/><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4.tiff"/><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tiff"/><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7" Type="http://schemas.openxmlformats.org/officeDocument/2006/relationships/image" Target="../media/image4.tiff"/><Relationship Id="rId12"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18.png"/><Relationship Id="rId10" Type="http://schemas.openxmlformats.org/officeDocument/2006/relationships/image" Target="../media/image17.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tiff"/><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tiff"/><Relationship Id="rId7"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png"/><Relationship Id="rId4"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9E27A7-0173-4A66-99EF-5A7E978216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01" y="83889"/>
            <a:ext cx="3875714" cy="1078920"/>
          </a:xfrm>
          <a:prstGeom prst="rect">
            <a:avLst/>
          </a:prstGeom>
        </p:spPr>
      </p:pic>
      <p:pic>
        <p:nvPicPr>
          <p:cNvPr id="7" name="Picture 6">
            <a:extLst>
              <a:ext uri="{FF2B5EF4-FFF2-40B4-BE49-F238E27FC236}">
                <a16:creationId xmlns:a16="http://schemas.microsoft.com/office/drawing/2014/main" id="{E422BCEF-E2A8-4CBC-BFBD-CA0B9B8347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9127" y="0"/>
            <a:ext cx="1828800" cy="1095375"/>
          </a:xfrm>
          <a:prstGeom prst="rect">
            <a:avLst/>
          </a:prstGeom>
        </p:spPr>
      </p:pic>
      <p:sp>
        <p:nvSpPr>
          <p:cNvPr id="8" name="Title 1">
            <a:extLst>
              <a:ext uri="{FF2B5EF4-FFF2-40B4-BE49-F238E27FC236}">
                <a16:creationId xmlns:a16="http://schemas.microsoft.com/office/drawing/2014/main" id="{939C84D4-CA83-4E0B-BE35-6AC3FBA801D6}"/>
              </a:ext>
            </a:extLst>
          </p:cNvPr>
          <p:cNvSpPr txBox="1">
            <a:spLocks/>
          </p:cNvSpPr>
          <p:nvPr/>
        </p:nvSpPr>
        <p:spPr>
          <a:xfrm>
            <a:off x="3280052" y="1240959"/>
            <a:ext cx="5631895" cy="559743"/>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rgbClr val="002060"/>
                </a:solidFill>
                <a:latin typeface="Arial" charset="0"/>
                <a:ea typeface="Arial" charset="0"/>
                <a:cs typeface="Arial" charset="0"/>
              </a:defRPr>
            </a:lvl1pPr>
          </a:lstStyle>
          <a:p>
            <a:r>
              <a:rPr lang="en-US" sz="2400" b="1" dirty="0">
                <a:solidFill>
                  <a:schemeClr val="tx1"/>
                </a:solidFill>
                <a:latin typeface="CMCSC10"/>
                <a:ea typeface="+mn-ea"/>
                <a:cs typeface="+mn-cs"/>
              </a:rPr>
              <a:t>Personal Programming Project WS 2020-21</a:t>
            </a:r>
          </a:p>
        </p:txBody>
      </p:sp>
      <p:sp>
        <p:nvSpPr>
          <p:cNvPr id="9" name="Title 1">
            <a:extLst>
              <a:ext uri="{FF2B5EF4-FFF2-40B4-BE49-F238E27FC236}">
                <a16:creationId xmlns:a16="http://schemas.microsoft.com/office/drawing/2014/main" id="{4076B162-0859-469E-BDB8-F3475F9D407F}"/>
              </a:ext>
            </a:extLst>
          </p:cNvPr>
          <p:cNvSpPr>
            <a:spLocks noGrp="1"/>
          </p:cNvSpPr>
          <p:nvPr>
            <p:ph type="ctrTitle"/>
          </p:nvPr>
        </p:nvSpPr>
        <p:spPr>
          <a:xfrm>
            <a:off x="1403757" y="2078557"/>
            <a:ext cx="9384484" cy="1078920"/>
          </a:xfrm>
        </p:spPr>
        <p:txBody>
          <a:bodyPr>
            <a:noAutofit/>
          </a:bodyPr>
          <a:lstStyle/>
          <a:p>
            <a:r>
              <a:rPr lang="en-US" sz="3600" b="1" dirty="0">
                <a:solidFill>
                  <a:schemeClr val="accent1">
                    <a:lumMod val="50000"/>
                  </a:schemeClr>
                </a:solidFill>
                <a:latin typeface="CMCSC10"/>
                <a:ea typeface="+mn-ea"/>
                <a:cs typeface="+mn-cs"/>
              </a:rPr>
              <a:t>IMPLEMENTATION OF ISO-GEOMETRIC ANALYSIS BASED TOPOLOGY OPTIMIZATION (IGTO). </a:t>
            </a:r>
            <a:endParaRPr lang="en-IN" sz="3600" b="1" dirty="0">
              <a:solidFill>
                <a:schemeClr val="accent1">
                  <a:lumMod val="50000"/>
                </a:schemeClr>
              </a:solidFill>
              <a:latin typeface="CMCSC10"/>
              <a:ea typeface="+mn-ea"/>
              <a:cs typeface="+mn-cs"/>
            </a:endParaRPr>
          </a:p>
        </p:txBody>
      </p:sp>
      <p:sp>
        <p:nvSpPr>
          <p:cNvPr id="10" name="Rectangle 9">
            <a:extLst>
              <a:ext uri="{FF2B5EF4-FFF2-40B4-BE49-F238E27FC236}">
                <a16:creationId xmlns:a16="http://schemas.microsoft.com/office/drawing/2014/main" id="{93AE1D6B-09E1-445F-91BD-E38B993A752B}"/>
              </a:ext>
            </a:extLst>
          </p:cNvPr>
          <p:cNvSpPr/>
          <p:nvPr/>
        </p:nvSpPr>
        <p:spPr>
          <a:xfrm>
            <a:off x="4451095" y="3595538"/>
            <a:ext cx="3289811" cy="830997"/>
          </a:xfrm>
          <a:prstGeom prst="rect">
            <a:avLst/>
          </a:prstGeom>
        </p:spPr>
        <p:txBody>
          <a:bodyPr wrap="none">
            <a:spAutoFit/>
          </a:bodyPr>
          <a:lstStyle/>
          <a:p>
            <a:pPr algn="ctr"/>
            <a:r>
              <a:rPr lang="en-US" sz="2400" dirty="0">
                <a:solidFill>
                  <a:schemeClr val="accent1">
                    <a:lumMod val="50000"/>
                  </a:schemeClr>
                </a:solidFill>
                <a:latin typeface="CMCSC10"/>
              </a:rPr>
              <a:t>Viswambhar Reddy Yasa</a:t>
            </a:r>
          </a:p>
          <a:p>
            <a:pPr algn="ctr"/>
            <a:r>
              <a:rPr lang="en-US" sz="2400" dirty="0">
                <a:effectLst>
                  <a:outerShdw blurRad="38100" dist="38100" dir="2700000" algn="tl">
                    <a:srgbClr val="000000">
                      <a:alpha val="43137"/>
                    </a:srgbClr>
                  </a:outerShdw>
                </a:effectLst>
                <a:latin typeface="CMCSC10"/>
              </a:rPr>
              <a:t>65074</a:t>
            </a:r>
          </a:p>
        </p:txBody>
      </p:sp>
      <p:sp>
        <p:nvSpPr>
          <p:cNvPr id="12" name="TextBox 11">
            <a:extLst>
              <a:ext uri="{FF2B5EF4-FFF2-40B4-BE49-F238E27FC236}">
                <a16:creationId xmlns:a16="http://schemas.microsoft.com/office/drawing/2014/main" id="{412CBA96-EE20-4C8A-8E0C-6B6B05075AA8}"/>
              </a:ext>
            </a:extLst>
          </p:cNvPr>
          <p:cNvSpPr txBox="1"/>
          <p:nvPr/>
        </p:nvSpPr>
        <p:spPr>
          <a:xfrm>
            <a:off x="3034019" y="6404779"/>
            <a:ext cx="6123962" cy="341632"/>
          </a:xfrm>
          <a:prstGeom prst="rect">
            <a:avLst/>
          </a:prstGeom>
          <a:noFill/>
        </p:spPr>
        <p:txBody>
          <a:bodyPr wrap="square">
            <a:spAutoFit/>
          </a:bodyPr>
          <a:lstStyle/>
          <a:p>
            <a:pPr algn="ctr">
              <a:lnSpc>
                <a:spcPct val="90000"/>
              </a:lnSpc>
              <a:spcBef>
                <a:spcPts val="1000"/>
              </a:spcBef>
            </a:pPr>
            <a:r>
              <a:rPr lang="en-US" b="1" dirty="0">
                <a:latin typeface="CMCSC10"/>
              </a:rPr>
              <a:t>29</a:t>
            </a:r>
            <a:r>
              <a:rPr lang="en-US" b="1" baseline="30000" dirty="0">
                <a:latin typeface="CMCSC10"/>
              </a:rPr>
              <a:t>th</a:t>
            </a:r>
            <a:r>
              <a:rPr lang="en-US" b="1" dirty="0">
                <a:latin typeface="CMCSC10"/>
              </a:rPr>
              <a:t>  April 2021</a:t>
            </a:r>
          </a:p>
        </p:txBody>
      </p:sp>
      <p:sp>
        <p:nvSpPr>
          <p:cNvPr id="13" name="Subtitle 2">
            <a:extLst>
              <a:ext uri="{FF2B5EF4-FFF2-40B4-BE49-F238E27FC236}">
                <a16:creationId xmlns:a16="http://schemas.microsoft.com/office/drawing/2014/main" id="{6B46F822-E044-4EF7-BECC-B54A43D18605}"/>
              </a:ext>
            </a:extLst>
          </p:cNvPr>
          <p:cNvSpPr>
            <a:spLocks noGrp="1"/>
          </p:cNvSpPr>
          <p:nvPr>
            <p:ph type="subTitle" idx="1"/>
          </p:nvPr>
        </p:nvSpPr>
        <p:spPr>
          <a:xfrm>
            <a:off x="1524000" y="4864596"/>
            <a:ext cx="9144000" cy="931230"/>
          </a:xfrm>
        </p:spPr>
        <p:txBody>
          <a:bodyPr>
            <a:normAutofit/>
          </a:bodyPr>
          <a:lstStyle/>
          <a:p>
            <a:r>
              <a:rPr lang="en-US" sz="1800" b="1" dirty="0">
                <a:latin typeface="CMCSC10"/>
              </a:rPr>
              <a:t>Under the supervision of</a:t>
            </a:r>
          </a:p>
          <a:p>
            <a:r>
              <a:rPr lang="en-IN" sz="1800" b="1" i="0" u="none" strike="noStrike" baseline="0" dirty="0">
                <a:solidFill>
                  <a:schemeClr val="accent1">
                    <a:lumMod val="50000"/>
                  </a:schemeClr>
                </a:solidFill>
                <a:latin typeface="CMCSC10"/>
              </a:rPr>
              <a:t>Dr.-Ing. Martin Abendroth</a:t>
            </a:r>
            <a:endParaRPr lang="en-US" b="1" dirty="0">
              <a:solidFill>
                <a:schemeClr val="accent1">
                  <a:lumMod val="50000"/>
                </a:schemeClr>
              </a:solidFill>
            </a:endParaRPr>
          </a:p>
        </p:txBody>
      </p:sp>
    </p:spTree>
    <p:extLst>
      <p:ext uri="{BB962C8B-B14F-4D97-AF65-F5344CB8AC3E}">
        <p14:creationId xmlns:p14="http://schemas.microsoft.com/office/powerpoint/2010/main" val="2782717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7E5D8C-2DC1-4323-88CC-30EAE4871A5C}"/>
              </a:ext>
            </a:extLst>
          </p:cNvPr>
          <p:cNvSpPr>
            <a:spLocks noGrp="1"/>
          </p:cNvSpPr>
          <p:nvPr>
            <p:ph type="ftr" sz="quarter" idx="11"/>
          </p:nvPr>
        </p:nvSpPr>
        <p:spPr/>
        <p:txBody>
          <a:bodyPr/>
          <a:lstStyle/>
          <a:p>
            <a:r>
              <a:rPr lang="en-IN"/>
              <a:t>Viswambhar Yasa| Computational Material Science | Personal Programming Project| TU Bergakademie Freiberg</a:t>
            </a:r>
          </a:p>
        </p:txBody>
      </p:sp>
      <p:cxnSp>
        <p:nvCxnSpPr>
          <p:cNvPr id="6" name="Straight Connector 5">
            <a:extLst>
              <a:ext uri="{FF2B5EF4-FFF2-40B4-BE49-F238E27FC236}">
                <a16:creationId xmlns:a16="http://schemas.microsoft.com/office/drawing/2014/main" id="{D280E178-B4B6-4E2D-B19E-FE3CBC523384}"/>
              </a:ext>
            </a:extLst>
          </p:cNvPr>
          <p:cNvCxnSpPr/>
          <p:nvPr/>
        </p:nvCxnSpPr>
        <p:spPr>
          <a:xfrm>
            <a:off x="0" y="523220"/>
            <a:ext cx="12192000"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1025D6C-19E1-4429-8F67-B02A7E0AD127}"/>
              </a:ext>
            </a:extLst>
          </p:cNvPr>
          <p:cNvSpPr txBox="1"/>
          <p:nvPr/>
        </p:nvSpPr>
        <p:spPr>
          <a:xfrm>
            <a:off x="1956197" y="0"/>
            <a:ext cx="8279606" cy="523220"/>
          </a:xfrm>
          <a:prstGeom prst="rect">
            <a:avLst/>
          </a:prstGeom>
          <a:noFill/>
        </p:spPr>
        <p:txBody>
          <a:bodyPr wrap="square">
            <a:spAutoFit/>
          </a:bodyPr>
          <a:lstStyle/>
          <a:p>
            <a:r>
              <a:rPr lang="en-US" sz="2800" b="1" dirty="0">
                <a:solidFill>
                  <a:schemeClr val="accent1">
                    <a:lumMod val="50000"/>
                  </a:schemeClr>
                </a:solidFill>
                <a:latin typeface="CMCSC10"/>
              </a:rPr>
              <a:t>DETAILS ON THE MODEL AND CODE IMPLEMENTATION</a:t>
            </a:r>
            <a:endParaRPr lang="en-IN" sz="2800" b="1" dirty="0">
              <a:solidFill>
                <a:schemeClr val="accent1">
                  <a:lumMod val="50000"/>
                </a:schemeClr>
              </a:solidFill>
              <a:latin typeface="CMCSC10"/>
            </a:endParaRPr>
          </a:p>
        </p:txBody>
      </p:sp>
      <p:sp>
        <p:nvSpPr>
          <p:cNvPr id="11" name="TextBox 10">
            <a:extLst>
              <a:ext uri="{FF2B5EF4-FFF2-40B4-BE49-F238E27FC236}">
                <a16:creationId xmlns:a16="http://schemas.microsoft.com/office/drawing/2014/main" id="{15CE547B-8943-4D90-9F59-54199FE7636B}"/>
              </a:ext>
            </a:extLst>
          </p:cNvPr>
          <p:cNvSpPr txBox="1"/>
          <p:nvPr/>
        </p:nvSpPr>
        <p:spPr>
          <a:xfrm>
            <a:off x="4125418" y="525578"/>
            <a:ext cx="4114800" cy="369332"/>
          </a:xfrm>
          <a:prstGeom prst="rect">
            <a:avLst/>
          </a:prstGeom>
          <a:noFill/>
        </p:spPr>
        <p:txBody>
          <a:bodyPr wrap="square">
            <a:spAutoFit/>
          </a:bodyPr>
          <a:lstStyle/>
          <a:p>
            <a:pPr algn="l"/>
            <a:r>
              <a:rPr lang="en-US" sz="1800" b="1" i="0" u="sng" strike="noStrike" baseline="0" dirty="0">
                <a:latin typeface="+mj-lt"/>
              </a:rPr>
              <a:t>OPTIMIZATION </a:t>
            </a:r>
            <a:r>
              <a:rPr lang="en-US" b="1" u="sng" dirty="0">
                <a:latin typeface="+mj-lt"/>
              </a:rPr>
              <a:t>A</a:t>
            </a:r>
            <a:r>
              <a:rPr lang="en-US" sz="1800" b="1" i="0" u="sng" strike="noStrike" baseline="0" dirty="0">
                <a:latin typeface="+mj-lt"/>
              </a:rPr>
              <a:t>LGORITHM FORMULATION</a:t>
            </a:r>
            <a:endParaRPr lang="en-IN" b="1" u="sng" dirty="0">
              <a:latin typeface="+mj-lt"/>
            </a:endParaRPr>
          </a:p>
        </p:txBody>
      </p:sp>
      <p:cxnSp>
        <p:nvCxnSpPr>
          <p:cNvPr id="13" name="Straight Connector 12">
            <a:extLst>
              <a:ext uri="{FF2B5EF4-FFF2-40B4-BE49-F238E27FC236}">
                <a16:creationId xmlns:a16="http://schemas.microsoft.com/office/drawing/2014/main" id="{C9D7E84C-A5FD-410C-A0DF-3BF765DC5528}"/>
              </a:ext>
            </a:extLst>
          </p:cNvPr>
          <p:cNvCxnSpPr>
            <a:cxnSpLocks/>
          </p:cNvCxnSpPr>
          <p:nvPr/>
        </p:nvCxnSpPr>
        <p:spPr>
          <a:xfrm>
            <a:off x="6092142" y="892552"/>
            <a:ext cx="0" cy="5463798"/>
          </a:xfrm>
          <a:prstGeom prst="line">
            <a:avLst/>
          </a:prstGeom>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7084DB6D-EA50-4572-87A2-5FD39D001553}"/>
              </a:ext>
            </a:extLst>
          </p:cNvPr>
          <p:cNvSpPr txBox="1"/>
          <p:nvPr/>
        </p:nvSpPr>
        <p:spPr>
          <a:xfrm>
            <a:off x="1738083" y="861774"/>
            <a:ext cx="2488538" cy="369332"/>
          </a:xfrm>
          <a:prstGeom prst="rect">
            <a:avLst/>
          </a:prstGeom>
          <a:noFill/>
        </p:spPr>
        <p:txBody>
          <a:bodyPr wrap="square" rtlCol="0">
            <a:spAutoFit/>
          </a:bodyPr>
          <a:lstStyle/>
          <a:p>
            <a:r>
              <a:rPr lang="en-US" b="1" dirty="0">
                <a:latin typeface="CMCSC10"/>
              </a:rPr>
              <a:t>Optimality criteria (OC)</a:t>
            </a:r>
            <a:endParaRPr lang="en-IN" b="1" dirty="0">
              <a:latin typeface="CMCSC10"/>
            </a:endParaRPr>
          </a:p>
        </p:txBody>
      </p:sp>
      <p:sp>
        <p:nvSpPr>
          <p:cNvPr id="15" name="TextBox 14">
            <a:extLst>
              <a:ext uri="{FF2B5EF4-FFF2-40B4-BE49-F238E27FC236}">
                <a16:creationId xmlns:a16="http://schemas.microsoft.com/office/drawing/2014/main" id="{216187F6-CB69-4991-BD8A-B747DA0AAFD3}"/>
              </a:ext>
            </a:extLst>
          </p:cNvPr>
          <p:cNvSpPr txBox="1"/>
          <p:nvPr/>
        </p:nvSpPr>
        <p:spPr>
          <a:xfrm>
            <a:off x="7334648" y="861774"/>
            <a:ext cx="3877512" cy="369332"/>
          </a:xfrm>
          <a:prstGeom prst="rect">
            <a:avLst/>
          </a:prstGeom>
          <a:noFill/>
        </p:spPr>
        <p:txBody>
          <a:bodyPr wrap="square" rtlCol="0">
            <a:spAutoFit/>
          </a:bodyPr>
          <a:lstStyle/>
          <a:p>
            <a:r>
              <a:rPr lang="en-US" b="1" dirty="0">
                <a:latin typeface="CMCSC10"/>
              </a:rPr>
              <a:t>Method of Moving Asymptotes (MMA)</a:t>
            </a:r>
            <a:endParaRPr lang="en-IN" b="1" dirty="0">
              <a:latin typeface="CMCSC10"/>
            </a:endParaRPr>
          </a:p>
        </p:txBody>
      </p:sp>
      <p:sp>
        <p:nvSpPr>
          <p:cNvPr id="16" name="TextBox 15">
            <a:extLst>
              <a:ext uri="{FF2B5EF4-FFF2-40B4-BE49-F238E27FC236}">
                <a16:creationId xmlns:a16="http://schemas.microsoft.com/office/drawing/2014/main" id="{B4A0BA61-42C1-413F-9327-6DF5F77738E9}"/>
              </a:ext>
            </a:extLst>
          </p:cNvPr>
          <p:cNvSpPr txBox="1"/>
          <p:nvPr/>
        </p:nvSpPr>
        <p:spPr>
          <a:xfrm>
            <a:off x="347657" y="1231106"/>
            <a:ext cx="5432977" cy="923330"/>
          </a:xfrm>
          <a:prstGeom prst="rect">
            <a:avLst/>
          </a:prstGeom>
          <a:noFill/>
        </p:spPr>
        <p:txBody>
          <a:bodyPr wrap="square" rtlCol="0">
            <a:spAutoFit/>
          </a:bodyPr>
          <a:lstStyle/>
          <a:p>
            <a:pPr algn="just"/>
            <a:r>
              <a:rPr lang="en-US" dirty="0"/>
              <a:t>This is a penalty based method </a:t>
            </a:r>
            <a:r>
              <a:rPr lang="en-IN" sz="1800" b="0" i="0" u="none" strike="noStrike" baseline="0" dirty="0">
                <a:latin typeface="CMR12"/>
              </a:rPr>
              <a:t>where weights are added </a:t>
            </a:r>
            <a:r>
              <a:rPr lang="en-US" sz="1800" b="0" i="0" u="none" strike="noStrike" baseline="0" dirty="0">
                <a:latin typeface="CMR12"/>
              </a:rPr>
              <a:t>to Lagrangian multiplier. Optimization can be achiev</a:t>
            </a:r>
            <a:r>
              <a:rPr lang="en-US" dirty="0">
                <a:latin typeface="CMR12"/>
              </a:rPr>
              <a:t>ed if KKT condition converge given below. </a:t>
            </a:r>
            <a:endParaRPr lang="en-IN" dirty="0"/>
          </a:p>
        </p:txBody>
      </p:sp>
      <p:sp>
        <p:nvSpPr>
          <p:cNvPr id="20" name="TextBox 19">
            <a:extLst>
              <a:ext uri="{FF2B5EF4-FFF2-40B4-BE49-F238E27FC236}">
                <a16:creationId xmlns:a16="http://schemas.microsoft.com/office/drawing/2014/main" id="{DB64592E-09C5-4061-A7B3-E48C71FDCF63}"/>
              </a:ext>
            </a:extLst>
          </p:cNvPr>
          <p:cNvSpPr txBox="1"/>
          <p:nvPr/>
        </p:nvSpPr>
        <p:spPr>
          <a:xfrm>
            <a:off x="275125" y="2737251"/>
            <a:ext cx="6110286" cy="369332"/>
          </a:xfrm>
          <a:prstGeom prst="rect">
            <a:avLst/>
          </a:prstGeom>
          <a:noFill/>
        </p:spPr>
        <p:txBody>
          <a:bodyPr wrap="square">
            <a:spAutoFit/>
          </a:bodyPr>
          <a:lstStyle/>
          <a:p>
            <a:r>
              <a:rPr lang="en-US" sz="1800" b="0" i="0" u="none" strike="noStrike" baseline="0" dirty="0">
                <a:latin typeface="CMR12"/>
              </a:rPr>
              <a:t>The implementation of OC update scheme is given below:</a:t>
            </a:r>
            <a:endParaRPr lang="en-IN" dirty="0"/>
          </a:p>
        </p:txBody>
      </p:sp>
      <p:sp>
        <p:nvSpPr>
          <p:cNvPr id="24" name="TextBox 23">
            <a:extLst>
              <a:ext uri="{FF2B5EF4-FFF2-40B4-BE49-F238E27FC236}">
                <a16:creationId xmlns:a16="http://schemas.microsoft.com/office/drawing/2014/main" id="{B7C05D31-3AB4-4952-8864-12242038105C}"/>
              </a:ext>
            </a:extLst>
          </p:cNvPr>
          <p:cNvSpPr txBox="1"/>
          <p:nvPr/>
        </p:nvSpPr>
        <p:spPr>
          <a:xfrm>
            <a:off x="601262" y="5224749"/>
            <a:ext cx="4907762" cy="646331"/>
          </a:xfrm>
          <a:prstGeom prst="rect">
            <a:avLst/>
          </a:prstGeom>
          <a:noFill/>
        </p:spPr>
        <p:txBody>
          <a:bodyPr wrap="square">
            <a:spAutoFit/>
          </a:bodyPr>
          <a:lstStyle/>
          <a:p>
            <a:pPr algn="l"/>
            <a:r>
              <a:rPr lang="en-US" b="0" i="0" u="none" strike="noStrike" baseline="0" dirty="0"/>
              <a:t>where m is move limit and  </a:t>
            </a:r>
            <a:r>
              <a:rPr lang="el-GR" b="0" i="0" u="none" strike="noStrike" baseline="0" dirty="0">
                <a:cs typeface="Times New Roman" panose="02020603050405020304" pitchFamily="18" charset="0"/>
              </a:rPr>
              <a:t>ἠ</a:t>
            </a:r>
            <a:r>
              <a:rPr lang="en-US" b="0" i="0" u="none" strike="noStrike" baseline="0" dirty="0">
                <a:cs typeface="Times New Roman" panose="02020603050405020304" pitchFamily="18" charset="0"/>
              </a:rPr>
              <a:t> </a:t>
            </a:r>
            <a:r>
              <a:rPr lang="en-US" b="0" i="0" u="none" strike="noStrike" baseline="0" dirty="0"/>
              <a:t>is numerical damping coefficient and optimality </a:t>
            </a:r>
            <a:r>
              <a:rPr lang="en-IN" b="0" i="0" u="none" strike="noStrike" baseline="0" dirty="0"/>
              <a:t>condition Be</a:t>
            </a:r>
            <a:endParaRPr lang="en-IN" dirty="0"/>
          </a:p>
        </p:txBody>
      </p:sp>
      <p:sp>
        <p:nvSpPr>
          <p:cNvPr id="28" name="TextBox 27">
            <a:extLst>
              <a:ext uri="{FF2B5EF4-FFF2-40B4-BE49-F238E27FC236}">
                <a16:creationId xmlns:a16="http://schemas.microsoft.com/office/drawing/2014/main" id="{02F327C8-A918-4795-94AD-12FCDD3A5078}"/>
              </a:ext>
            </a:extLst>
          </p:cNvPr>
          <p:cNvSpPr txBox="1"/>
          <p:nvPr/>
        </p:nvSpPr>
        <p:spPr>
          <a:xfrm>
            <a:off x="454014" y="3984028"/>
            <a:ext cx="5056676" cy="646331"/>
          </a:xfrm>
          <a:prstGeom prst="rect">
            <a:avLst/>
          </a:prstGeom>
          <a:noFill/>
        </p:spPr>
        <p:txBody>
          <a:bodyPr wrap="square">
            <a:spAutoFit/>
          </a:bodyPr>
          <a:lstStyle/>
          <a:p>
            <a:pPr algn="l"/>
            <a:r>
              <a:rPr lang="en-US" sz="1800" b="0" i="0" u="none" strike="noStrike" baseline="0" dirty="0"/>
              <a:t>The Lagrangian multipliers obtained by root finding</a:t>
            </a:r>
            <a:r>
              <a:rPr lang="en-US" dirty="0"/>
              <a:t> </a:t>
            </a:r>
            <a:r>
              <a:rPr lang="en-US" sz="1800" b="0" i="0" u="none" strike="noStrike" baseline="0" dirty="0"/>
              <a:t>algorithm such as bi-section method.</a:t>
            </a:r>
            <a:endParaRPr lang="en-IN" dirty="0"/>
          </a:p>
        </p:txBody>
      </p:sp>
      <p:sp>
        <p:nvSpPr>
          <p:cNvPr id="30" name="TextBox 29">
            <a:extLst>
              <a:ext uri="{FF2B5EF4-FFF2-40B4-BE49-F238E27FC236}">
                <a16:creationId xmlns:a16="http://schemas.microsoft.com/office/drawing/2014/main" id="{B13B627A-562D-4906-B9FD-986268975A21}"/>
              </a:ext>
            </a:extLst>
          </p:cNvPr>
          <p:cNvSpPr txBox="1"/>
          <p:nvPr/>
        </p:nvSpPr>
        <p:spPr>
          <a:xfrm>
            <a:off x="132447" y="5867077"/>
            <a:ext cx="5987940" cy="276999"/>
          </a:xfrm>
          <a:prstGeom prst="rect">
            <a:avLst/>
          </a:prstGeom>
          <a:noFill/>
        </p:spPr>
        <p:txBody>
          <a:bodyPr wrap="square">
            <a:spAutoFit/>
          </a:bodyPr>
          <a:lstStyle/>
          <a:p>
            <a:r>
              <a:rPr lang="en-IN" sz="1200" b="1" i="1" dirty="0">
                <a:solidFill>
                  <a:srgbClr val="0070C0"/>
                </a:solidFill>
                <a:latin typeface="CMCSC10"/>
              </a:rPr>
              <a:t>def optimality_criteria(dfun,dCon,initial_X,constrain,residual=None,H=None,DH=None,…)</a:t>
            </a:r>
          </a:p>
        </p:txBody>
      </p:sp>
      <p:sp>
        <p:nvSpPr>
          <p:cNvPr id="34" name="TextBox 33">
            <a:extLst>
              <a:ext uri="{FF2B5EF4-FFF2-40B4-BE49-F238E27FC236}">
                <a16:creationId xmlns:a16="http://schemas.microsoft.com/office/drawing/2014/main" id="{4619A30C-31EA-4532-A019-DF560A443976}"/>
              </a:ext>
            </a:extLst>
          </p:cNvPr>
          <p:cNvSpPr txBox="1"/>
          <p:nvPr/>
        </p:nvSpPr>
        <p:spPr>
          <a:xfrm>
            <a:off x="6182818" y="1231106"/>
            <a:ext cx="6009182" cy="369332"/>
          </a:xfrm>
          <a:prstGeom prst="rect">
            <a:avLst/>
          </a:prstGeom>
          <a:noFill/>
        </p:spPr>
        <p:txBody>
          <a:bodyPr wrap="square">
            <a:spAutoFit/>
          </a:bodyPr>
          <a:lstStyle/>
          <a:p>
            <a:r>
              <a:rPr lang="en-US" sz="1800" b="0" i="0" u="none" strike="noStrike" baseline="0" dirty="0">
                <a:latin typeface="CMR12"/>
              </a:rPr>
              <a:t>Moving Asymptotes is a gradient based optimization algorithm</a:t>
            </a:r>
            <a:endParaRPr lang="en-IN" dirty="0"/>
          </a:p>
        </p:txBody>
      </p:sp>
      <p:sp>
        <p:nvSpPr>
          <p:cNvPr id="40" name="TextBox 39">
            <a:extLst>
              <a:ext uri="{FF2B5EF4-FFF2-40B4-BE49-F238E27FC236}">
                <a16:creationId xmlns:a16="http://schemas.microsoft.com/office/drawing/2014/main" id="{BA2D8051-185E-49CC-B686-62D8FCFC7DAF}"/>
              </a:ext>
            </a:extLst>
          </p:cNvPr>
          <p:cNvSpPr txBox="1"/>
          <p:nvPr/>
        </p:nvSpPr>
        <p:spPr>
          <a:xfrm>
            <a:off x="6182818" y="2802269"/>
            <a:ext cx="5806589" cy="646331"/>
          </a:xfrm>
          <a:prstGeom prst="rect">
            <a:avLst/>
          </a:prstGeom>
          <a:noFill/>
        </p:spPr>
        <p:txBody>
          <a:bodyPr wrap="square">
            <a:spAutoFit/>
          </a:bodyPr>
          <a:lstStyle/>
          <a:p>
            <a:pPr algn="l"/>
            <a:r>
              <a:rPr lang="en-US" sz="1800" b="0" i="0" u="none" strike="noStrike" baseline="0" dirty="0"/>
              <a:t>The lower and upper asymptotes </a:t>
            </a:r>
            <a:r>
              <a:rPr lang="en-US" sz="1800" b="0" i="1" u="none" strike="noStrike" baseline="0" dirty="0"/>
              <a:t>L</a:t>
            </a:r>
            <a:r>
              <a:rPr lang="en-IN" sz="800" b="0" i="1" u="none" strike="noStrike" baseline="0" dirty="0"/>
              <a:t>(k) </a:t>
            </a:r>
            <a:r>
              <a:rPr lang="en-IN" sz="1800" b="0" i="0" u="none" strike="noStrike" baseline="0" dirty="0"/>
              <a:t>and </a:t>
            </a:r>
            <a:r>
              <a:rPr lang="en-IN" sz="1800" b="0" i="1" u="none" strike="noStrike" baseline="0" dirty="0"/>
              <a:t>U</a:t>
            </a:r>
            <a:r>
              <a:rPr lang="en-IN" sz="800" b="0" i="1" u="none" strike="noStrike" baseline="0" dirty="0"/>
              <a:t>(k) </a:t>
            </a:r>
            <a:r>
              <a:rPr lang="en-IN" sz="1800" b="0" i="0" u="none" strike="noStrike" baseline="0" dirty="0"/>
              <a:t>are iteratively </a:t>
            </a:r>
            <a:r>
              <a:rPr lang="en-US" sz="1800" b="0" i="0" u="none" strike="noStrike" baseline="0" dirty="0"/>
              <a:t>updated to mitigate oscillation or improve convergence </a:t>
            </a:r>
            <a:r>
              <a:rPr lang="en-IN" sz="1800" b="0" i="0" u="none" strike="noStrike" baseline="0" dirty="0"/>
              <a:t>rate.</a:t>
            </a:r>
            <a:endParaRPr lang="en-IN" dirty="0"/>
          </a:p>
        </p:txBody>
      </p:sp>
      <p:sp>
        <p:nvSpPr>
          <p:cNvPr id="47" name="TextBox 46">
            <a:extLst>
              <a:ext uri="{FF2B5EF4-FFF2-40B4-BE49-F238E27FC236}">
                <a16:creationId xmlns:a16="http://schemas.microsoft.com/office/drawing/2014/main" id="{A72C64C2-0FA0-4A4B-9AC8-7C07AAC6F462}"/>
              </a:ext>
            </a:extLst>
          </p:cNvPr>
          <p:cNvSpPr txBox="1"/>
          <p:nvPr/>
        </p:nvSpPr>
        <p:spPr>
          <a:xfrm>
            <a:off x="6204684" y="3388040"/>
            <a:ext cx="1240753" cy="307777"/>
          </a:xfrm>
          <a:prstGeom prst="rect">
            <a:avLst/>
          </a:prstGeom>
          <a:noFill/>
        </p:spPr>
        <p:txBody>
          <a:bodyPr wrap="square" rtlCol="0">
            <a:spAutoFit/>
          </a:bodyPr>
          <a:lstStyle/>
          <a:p>
            <a:r>
              <a:rPr lang="en-US" sz="1400" dirty="0">
                <a:latin typeface="+mj-lt"/>
              </a:rPr>
              <a:t>For K&lt;3</a:t>
            </a:r>
            <a:endParaRPr lang="en-IN" sz="1400" dirty="0">
              <a:latin typeface="+mj-lt"/>
            </a:endParaRPr>
          </a:p>
        </p:txBody>
      </p:sp>
      <p:sp>
        <p:nvSpPr>
          <p:cNvPr id="49" name="TextBox 48">
            <a:extLst>
              <a:ext uri="{FF2B5EF4-FFF2-40B4-BE49-F238E27FC236}">
                <a16:creationId xmlns:a16="http://schemas.microsoft.com/office/drawing/2014/main" id="{C159EAD6-28B5-4867-A527-DDD8B5FCF7BD}"/>
              </a:ext>
            </a:extLst>
          </p:cNvPr>
          <p:cNvSpPr txBox="1"/>
          <p:nvPr/>
        </p:nvSpPr>
        <p:spPr>
          <a:xfrm>
            <a:off x="6182818" y="4561833"/>
            <a:ext cx="5901870" cy="923330"/>
          </a:xfrm>
          <a:prstGeom prst="rect">
            <a:avLst/>
          </a:prstGeom>
          <a:noFill/>
        </p:spPr>
        <p:txBody>
          <a:bodyPr wrap="square">
            <a:spAutoFit/>
          </a:bodyPr>
          <a:lstStyle/>
          <a:p>
            <a:pPr algn="just"/>
            <a:r>
              <a:rPr lang="en-US" b="0" i="0" u="none" strike="noStrike" baseline="0" dirty="0"/>
              <a:t>MMA is solved using Prime-dual method which is part of active set strategy. Prime-dual method is gradient based method and uses Newton Raphson </a:t>
            </a:r>
            <a:r>
              <a:rPr lang="en-IN" b="0" i="0" u="none" strike="noStrike" baseline="0" dirty="0"/>
              <a:t>to solve KKT conditions.</a:t>
            </a:r>
            <a:endParaRPr lang="en-IN" dirty="0"/>
          </a:p>
        </p:txBody>
      </p:sp>
      <p:sp>
        <p:nvSpPr>
          <p:cNvPr id="51" name="TextBox 50">
            <a:extLst>
              <a:ext uri="{FF2B5EF4-FFF2-40B4-BE49-F238E27FC236}">
                <a16:creationId xmlns:a16="http://schemas.microsoft.com/office/drawing/2014/main" id="{1C3E7D98-8A1E-4A0A-8D40-F2ADF5A45321}"/>
              </a:ext>
            </a:extLst>
          </p:cNvPr>
          <p:cNvSpPr txBox="1"/>
          <p:nvPr/>
        </p:nvSpPr>
        <p:spPr>
          <a:xfrm>
            <a:off x="6591531" y="5556485"/>
            <a:ext cx="5572298" cy="276999"/>
          </a:xfrm>
          <a:prstGeom prst="rect">
            <a:avLst/>
          </a:prstGeom>
          <a:noFill/>
        </p:spPr>
        <p:txBody>
          <a:bodyPr wrap="square">
            <a:spAutoFit/>
          </a:bodyPr>
          <a:lstStyle/>
          <a:p>
            <a:r>
              <a:rPr lang="en-IN" sz="1200" b="1" i="1" dirty="0">
                <a:solidFill>
                  <a:srgbClr val="0070C0"/>
                </a:solidFill>
                <a:latin typeface="CMCSC10"/>
              </a:rPr>
              <a:t>def Moving_asymptoes(dfun0,dcon,f0,c0,x0,x1,x2,L,U,loop,nel,vel,Xmin,Xmax,..)</a:t>
            </a:r>
          </a:p>
        </p:txBody>
      </p:sp>
      <p:pic>
        <p:nvPicPr>
          <p:cNvPr id="53" name="Picture 52">
            <a:extLst>
              <a:ext uri="{FF2B5EF4-FFF2-40B4-BE49-F238E27FC236}">
                <a16:creationId xmlns:a16="http://schemas.microsoft.com/office/drawing/2014/main" id="{148B668E-A0A9-4A98-A403-6D8CF8563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1" y="6118640"/>
            <a:ext cx="645351" cy="641729"/>
          </a:xfrm>
          <a:prstGeom prst="rect">
            <a:avLst/>
          </a:prstGeom>
        </p:spPr>
      </p:pic>
      <p:pic>
        <p:nvPicPr>
          <p:cNvPr id="54" name="Picture 53">
            <a:extLst>
              <a:ext uri="{FF2B5EF4-FFF2-40B4-BE49-F238E27FC236}">
                <a16:creationId xmlns:a16="http://schemas.microsoft.com/office/drawing/2014/main" id="{A5144FA6-CEC9-4805-BA6C-8C61777D32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6870" y="6181806"/>
            <a:ext cx="1046772" cy="626973"/>
          </a:xfrm>
          <a:prstGeom prst="rect">
            <a:avLst/>
          </a:prstGeom>
        </p:spPr>
      </p:pic>
      <p:sp>
        <p:nvSpPr>
          <p:cNvPr id="55" name="Slide Number Placeholder 18">
            <a:extLst>
              <a:ext uri="{FF2B5EF4-FFF2-40B4-BE49-F238E27FC236}">
                <a16:creationId xmlns:a16="http://schemas.microsoft.com/office/drawing/2014/main" id="{08D8326C-D9C6-4C14-9B55-837BC1FF7FDF}"/>
              </a:ext>
            </a:extLst>
          </p:cNvPr>
          <p:cNvSpPr>
            <a:spLocks noGrp="1"/>
          </p:cNvSpPr>
          <p:nvPr>
            <p:ph type="sldNum" sz="quarter" idx="12"/>
          </p:nvPr>
        </p:nvSpPr>
        <p:spPr>
          <a:xfrm>
            <a:off x="8559800" y="6356350"/>
            <a:ext cx="2037080" cy="365125"/>
          </a:xfrm>
        </p:spPr>
        <p:txBody>
          <a:bodyPr/>
          <a:lstStyle/>
          <a:p>
            <a:fld id="{8AA12C9F-78CD-4D38-A4B0-31BC9A604612}" type="slidenum">
              <a:rPr lang="en-IN" smtClean="0"/>
              <a:t>10</a:t>
            </a:fld>
            <a:endParaRPr lang="en-IN" dirty="0"/>
          </a:p>
        </p:txBody>
      </p:sp>
      <p:pic>
        <p:nvPicPr>
          <p:cNvPr id="3" name="Picture 2">
            <a:extLst>
              <a:ext uri="{FF2B5EF4-FFF2-40B4-BE49-F238E27FC236}">
                <a16:creationId xmlns:a16="http://schemas.microsoft.com/office/drawing/2014/main" id="{5118D970-CE4D-4001-9D6B-88514728F3D3}"/>
              </a:ext>
            </a:extLst>
          </p:cNvPr>
          <p:cNvPicPr>
            <a:picLocks noChangeAspect="1"/>
          </p:cNvPicPr>
          <p:nvPr/>
        </p:nvPicPr>
        <p:blipFill>
          <a:blip r:embed="rId4"/>
          <a:stretch>
            <a:fillRect/>
          </a:stretch>
        </p:blipFill>
        <p:spPr>
          <a:xfrm>
            <a:off x="1784212" y="2127225"/>
            <a:ext cx="2214149" cy="622028"/>
          </a:xfrm>
          <a:prstGeom prst="rect">
            <a:avLst/>
          </a:prstGeom>
        </p:spPr>
      </p:pic>
      <p:pic>
        <p:nvPicPr>
          <p:cNvPr id="8" name="Picture 7">
            <a:extLst>
              <a:ext uri="{FF2B5EF4-FFF2-40B4-BE49-F238E27FC236}">
                <a16:creationId xmlns:a16="http://schemas.microsoft.com/office/drawing/2014/main" id="{E06F8250-0248-4FC6-B73C-545EAADDB38F}"/>
              </a:ext>
            </a:extLst>
          </p:cNvPr>
          <p:cNvPicPr>
            <a:picLocks noChangeAspect="1"/>
          </p:cNvPicPr>
          <p:nvPr/>
        </p:nvPicPr>
        <p:blipFill>
          <a:blip r:embed="rId5"/>
          <a:stretch>
            <a:fillRect/>
          </a:stretch>
        </p:blipFill>
        <p:spPr>
          <a:xfrm>
            <a:off x="408931" y="3096241"/>
            <a:ext cx="5292424" cy="893118"/>
          </a:xfrm>
          <a:prstGeom prst="rect">
            <a:avLst/>
          </a:prstGeom>
        </p:spPr>
      </p:pic>
      <p:pic>
        <p:nvPicPr>
          <p:cNvPr id="10" name="Picture 9">
            <a:extLst>
              <a:ext uri="{FF2B5EF4-FFF2-40B4-BE49-F238E27FC236}">
                <a16:creationId xmlns:a16="http://schemas.microsoft.com/office/drawing/2014/main" id="{648A4E29-466B-4173-AE28-5B908BD03E5B}"/>
              </a:ext>
            </a:extLst>
          </p:cNvPr>
          <p:cNvPicPr>
            <a:picLocks noChangeAspect="1"/>
          </p:cNvPicPr>
          <p:nvPr/>
        </p:nvPicPr>
        <p:blipFill>
          <a:blip r:embed="rId6"/>
          <a:stretch>
            <a:fillRect/>
          </a:stretch>
        </p:blipFill>
        <p:spPr>
          <a:xfrm>
            <a:off x="1589155" y="4585104"/>
            <a:ext cx="2604261" cy="672197"/>
          </a:xfrm>
          <a:prstGeom prst="rect">
            <a:avLst/>
          </a:prstGeom>
        </p:spPr>
      </p:pic>
      <p:pic>
        <p:nvPicPr>
          <p:cNvPr id="17" name="Picture 16">
            <a:extLst>
              <a:ext uri="{FF2B5EF4-FFF2-40B4-BE49-F238E27FC236}">
                <a16:creationId xmlns:a16="http://schemas.microsoft.com/office/drawing/2014/main" id="{781FC37A-3A58-4F66-A480-0F3B6876FE11}"/>
              </a:ext>
            </a:extLst>
          </p:cNvPr>
          <p:cNvPicPr>
            <a:picLocks noChangeAspect="1"/>
          </p:cNvPicPr>
          <p:nvPr/>
        </p:nvPicPr>
        <p:blipFill>
          <a:blip r:embed="rId7"/>
          <a:stretch>
            <a:fillRect/>
          </a:stretch>
        </p:blipFill>
        <p:spPr>
          <a:xfrm>
            <a:off x="7185342" y="1519732"/>
            <a:ext cx="4004133" cy="1259045"/>
          </a:xfrm>
          <a:prstGeom prst="rect">
            <a:avLst/>
          </a:prstGeom>
        </p:spPr>
      </p:pic>
      <p:sp>
        <p:nvSpPr>
          <p:cNvPr id="19" name="TextBox 18">
            <a:extLst>
              <a:ext uri="{FF2B5EF4-FFF2-40B4-BE49-F238E27FC236}">
                <a16:creationId xmlns:a16="http://schemas.microsoft.com/office/drawing/2014/main" id="{5B72AB17-489D-498C-AAFE-39F470CAEF0D}"/>
              </a:ext>
            </a:extLst>
          </p:cNvPr>
          <p:cNvSpPr txBox="1"/>
          <p:nvPr/>
        </p:nvSpPr>
        <p:spPr>
          <a:xfrm>
            <a:off x="6260477" y="1613555"/>
            <a:ext cx="620078" cy="307777"/>
          </a:xfrm>
          <a:prstGeom prst="rect">
            <a:avLst/>
          </a:prstGeom>
          <a:noFill/>
        </p:spPr>
        <p:txBody>
          <a:bodyPr wrap="square" rtlCol="0">
            <a:spAutoFit/>
          </a:bodyPr>
          <a:lstStyle/>
          <a:p>
            <a:r>
              <a:rPr lang="en-US" sz="1400" dirty="0"/>
              <a:t>Find x</a:t>
            </a:r>
            <a:endParaRPr lang="en-IN" sz="1400" dirty="0"/>
          </a:p>
        </p:txBody>
      </p:sp>
      <p:pic>
        <p:nvPicPr>
          <p:cNvPr id="23" name="Picture 22">
            <a:extLst>
              <a:ext uri="{FF2B5EF4-FFF2-40B4-BE49-F238E27FC236}">
                <a16:creationId xmlns:a16="http://schemas.microsoft.com/office/drawing/2014/main" id="{DD4CD2F1-9223-4A5C-867F-DC85CBAB052D}"/>
              </a:ext>
            </a:extLst>
          </p:cNvPr>
          <p:cNvPicPr>
            <a:picLocks noChangeAspect="1"/>
          </p:cNvPicPr>
          <p:nvPr/>
        </p:nvPicPr>
        <p:blipFill>
          <a:blip r:embed="rId8"/>
          <a:stretch>
            <a:fillRect/>
          </a:stretch>
        </p:blipFill>
        <p:spPr>
          <a:xfrm>
            <a:off x="6260476" y="3750923"/>
            <a:ext cx="1457946" cy="566895"/>
          </a:xfrm>
          <a:prstGeom prst="rect">
            <a:avLst/>
          </a:prstGeom>
        </p:spPr>
      </p:pic>
      <p:pic>
        <p:nvPicPr>
          <p:cNvPr id="27" name="Picture 26">
            <a:extLst>
              <a:ext uri="{FF2B5EF4-FFF2-40B4-BE49-F238E27FC236}">
                <a16:creationId xmlns:a16="http://schemas.microsoft.com/office/drawing/2014/main" id="{EB72FAD3-DC19-455D-8F85-F98FB2D2F062}"/>
              </a:ext>
            </a:extLst>
          </p:cNvPr>
          <p:cNvPicPr>
            <a:picLocks noChangeAspect="1"/>
          </p:cNvPicPr>
          <p:nvPr/>
        </p:nvPicPr>
        <p:blipFill>
          <a:blip r:embed="rId9"/>
          <a:stretch>
            <a:fillRect/>
          </a:stretch>
        </p:blipFill>
        <p:spPr>
          <a:xfrm>
            <a:off x="7886755" y="3709863"/>
            <a:ext cx="1490925" cy="584492"/>
          </a:xfrm>
          <a:prstGeom prst="rect">
            <a:avLst/>
          </a:prstGeom>
        </p:spPr>
      </p:pic>
      <p:sp>
        <p:nvSpPr>
          <p:cNvPr id="43" name="TextBox 42">
            <a:extLst>
              <a:ext uri="{FF2B5EF4-FFF2-40B4-BE49-F238E27FC236}">
                <a16:creationId xmlns:a16="http://schemas.microsoft.com/office/drawing/2014/main" id="{9AA902FC-F19E-4389-9608-0B982CA8EB8F}"/>
              </a:ext>
            </a:extLst>
          </p:cNvPr>
          <p:cNvSpPr txBox="1"/>
          <p:nvPr/>
        </p:nvSpPr>
        <p:spPr>
          <a:xfrm>
            <a:off x="7898245" y="3412980"/>
            <a:ext cx="1240753" cy="307777"/>
          </a:xfrm>
          <a:prstGeom prst="rect">
            <a:avLst/>
          </a:prstGeom>
          <a:noFill/>
        </p:spPr>
        <p:txBody>
          <a:bodyPr wrap="square" rtlCol="0">
            <a:spAutoFit/>
          </a:bodyPr>
          <a:lstStyle/>
          <a:p>
            <a:r>
              <a:rPr lang="en-US" sz="1400" dirty="0">
                <a:latin typeface="+mj-lt"/>
              </a:rPr>
              <a:t>For K&gt;=3</a:t>
            </a:r>
            <a:endParaRPr lang="en-IN" sz="1400" dirty="0">
              <a:latin typeface="+mj-lt"/>
            </a:endParaRPr>
          </a:p>
        </p:txBody>
      </p:sp>
      <p:pic>
        <p:nvPicPr>
          <p:cNvPr id="31" name="Picture 30">
            <a:extLst>
              <a:ext uri="{FF2B5EF4-FFF2-40B4-BE49-F238E27FC236}">
                <a16:creationId xmlns:a16="http://schemas.microsoft.com/office/drawing/2014/main" id="{D3B4C1A0-4C91-4228-AADA-60E0941488FF}"/>
              </a:ext>
            </a:extLst>
          </p:cNvPr>
          <p:cNvPicPr>
            <a:picLocks noChangeAspect="1"/>
          </p:cNvPicPr>
          <p:nvPr/>
        </p:nvPicPr>
        <p:blipFill>
          <a:blip r:embed="rId10"/>
          <a:stretch>
            <a:fillRect/>
          </a:stretch>
        </p:blipFill>
        <p:spPr>
          <a:xfrm>
            <a:off x="9513034" y="3429000"/>
            <a:ext cx="2458371" cy="957562"/>
          </a:xfrm>
          <a:prstGeom prst="rect">
            <a:avLst/>
          </a:prstGeom>
        </p:spPr>
      </p:pic>
    </p:spTree>
    <p:extLst>
      <p:ext uri="{BB962C8B-B14F-4D97-AF65-F5344CB8AC3E}">
        <p14:creationId xmlns:p14="http://schemas.microsoft.com/office/powerpoint/2010/main" val="346658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854BD8E-2AE5-4293-BF18-A192885AB24F}"/>
              </a:ext>
            </a:extLst>
          </p:cNvPr>
          <p:cNvSpPr>
            <a:spLocks noGrp="1"/>
          </p:cNvSpPr>
          <p:nvPr>
            <p:ph type="ftr" sz="quarter" idx="11"/>
          </p:nvPr>
        </p:nvSpPr>
        <p:spPr/>
        <p:txBody>
          <a:bodyPr/>
          <a:lstStyle/>
          <a:p>
            <a:r>
              <a:rPr lang="en-IN"/>
              <a:t>Viswambhar Yasa| Computational Material Science | Personal Programming Project| TU Bergakademie Freiberg</a:t>
            </a:r>
          </a:p>
        </p:txBody>
      </p:sp>
      <p:cxnSp>
        <p:nvCxnSpPr>
          <p:cNvPr id="6" name="Straight Connector 5">
            <a:extLst>
              <a:ext uri="{FF2B5EF4-FFF2-40B4-BE49-F238E27FC236}">
                <a16:creationId xmlns:a16="http://schemas.microsoft.com/office/drawing/2014/main" id="{A9E151DF-44FC-43A7-9FD1-074A7EC4BA33}"/>
              </a:ext>
            </a:extLst>
          </p:cNvPr>
          <p:cNvCxnSpPr/>
          <p:nvPr/>
        </p:nvCxnSpPr>
        <p:spPr>
          <a:xfrm>
            <a:off x="0" y="523220"/>
            <a:ext cx="12192000"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60EAD8A-8BF4-4D4A-A92D-AA343C66DC13}"/>
              </a:ext>
            </a:extLst>
          </p:cNvPr>
          <p:cNvSpPr txBox="1"/>
          <p:nvPr/>
        </p:nvSpPr>
        <p:spPr>
          <a:xfrm>
            <a:off x="1956197" y="0"/>
            <a:ext cx="8279606" cy="523220"/>
          </a:xfrm>
          <a:prstGeom prst="rect">
            <a:avLst/>
          </a:prstGeom>
          <a:noFill/>
        </p:spPr>
        <p:txBody>
          <a:bodyPr wrap="square">
            <a:spAutoFit/>
          </a:bodyPr>
          <a:lstStyle/>
          <a:p>
            <a:r>
              <a:rPr lang="en-US" sz="2800" b="1" dirty="0">
                <a:solidFill>
                  <a:schemeClr val="accent1">
                    <a:lumMod val="50000"/>
                  </a:schemeClr>
                </a:solidFill>
                <a:latin typeface="CMCSC10"/>
              </a:rPr>
              <a:t>DETAILS ON THE MODEL AND CODE IMPLEMENTATION</a:t>
            </a:r>
            <a:endParaRPr lang="en-IN" sz="2800" b="1" dirty="0">
              <a:solidFill>
                <a:schemeClr val="accent1">
                  <a:lumMod val="50000"/>
                </a:schemeClr>
              </a:solidFill>
              <a:latin typeface="CMCSC10"/>
            </a:endParaRPr>
          </a:p>
        </p:txBody>
      </p:sp>
      <p:sp>
        <p:nvSpPr>
          <p:cNvPr id="8" name="TextBox 7">
            <a:extLst>
              <a:ext uri="{FF2B5EF4-FFF2-40B4-BE49-F238E27FC236}">
                <a16:creationId xmlns:a16="http://schemas.microsoft.com/office/drawing/2014/main" id="{05A27CE9-6ED4-485E-BE2B-281580C4A739}"/>
              </a:ext>
            </a:extLst>
          </p:cNvPr>
          <p:cNvSpPr txBox="1"/>
          <p:nvPr/>
        </p:nvSpPr>
        <p:spPr>
          <a:xfrm>
            <a:off x="613767" y="636318"/>
            <a:ext cx="10964465" cy="2523768"/>
          </a:xfrm>
          <a:prstGeom prst="rect">
            <a:avLst/>
          </a:prstGeom>
          <a:noFill/>
        </p:spPr>
        <p:txBody>
          <a:bodyPr wrap="square" rtlCol="0">
            <a:spAutoFit/>
          </a:bodyPr>
          <a:lstStyle/>
          <a:p>
            <a:pPr algn="ctr"/>
            <a:r>
              <a:rPr lang="en-US" sz="1900" b="1" i="1" u="sng" dirty="0"/>
              <a:t>Post-processing:</a:t>
            </a:r>
          </a:p>
          <a:p>
            <a:pPr marL="285750" indent="-285750">
              <a:buFont typeface="Arial" panose="020B0604020202020204" pitchFamily="34" charset="0"/>
              <a:buChar char="•"/>
            </a:pPr>
            <a:r>
              <a:rPr lang="en-IN" sz="1800" b="1" i="0" u="none" strike="noStrike" baseline="0" dirty="0"/>
              <a:t>Mapping displacements</a:t>
            </a:r>
            <a:r>
              <a:rPr lang="en-IN" sz="1800" b="0" i="0" u="none" strike="noStrike" baseline="0" dirty="0"/>
              <a:t>:	</a:t>
            </a:r>
            <a:r>
              <a:rPr lang="en-IN" dirty="0"/>
              <a:t>     </a:t>
            </a:r>
          </a:p>
          <a:p>
            <a:r>
              <a:rPr lang="en-IN" dirty="0"/>
              <a:t>	</a:t>
            </a:r>
            <a:r>
              <a:rPr lang="en-IN" sz="1800" b="0" i="0" u="none" strike="noStrike" baseline="0" dirty="0"/>
              <a:t>[New control points] = [Control points] + [U]</a:t>
            </a:r>
          </a:p>
          <a:p>
            <a:pPr marL="285750" indent="-285750" algn="l">
              <a:buFont typeface="Arial" panose="020B0604020202020204" pitchFamily="34" charset="0"/>
              <a:buChar char="•"/>
            </a:pPr>
            <a:r>
              <a:rPr lang="en-IN" sz="1800" b="1" i="0" u="none" strike="noStrike" baseline="0" dirty="0"/>
              <a:t>Mapping Strains and Stresses</a:t>
            </a:r>
            <a:r>
              <a:rPr lang="en-IN" dirty="0"/>
              <a:t>: </a:t>
            </a:r>
            <a:r>
              <a:rPr lang="en-US" sz="1800" b="0" i="0" u="none" strike="noStrike" baseline="0" dirty="0"/>
              <a:t>In Iso-geometric analysis, the strains and stresses are interpolated at the gauss</a:t>
            </a:r>
          </a:p>
          <a:p>
            <a:pPr algn="l"/>
            <a:r>
              <a:rPr lang="en-US" sz="1800" b="0" i="0" u="none" strike="noStrike" baseline="0" dirty="0"/>
              <a:t>points because of this the mapping requires a complex procedure which depends on the size of each knot vector and span of knot vector.</a:t>
            </a:r>
          </a:p>
          <a:p>
            <a:pPr algn="ctr"/>
            <a:r>
              <a:rPr lang="en-IN" sz="1300" b="1" i="1" u="none" strike="noStrike" baseline="0" dirty="0">
                <a:solidFill>
                  <a:srgbClr val="0070C0"/>
                </a:solidFill>
                <a:latin typeface="CMCSC10"/>
              </a:rPr>
              <a:t>def stress_strain_element_routine(X,Y,Z,weights,displacements,E,v,Uspan,xdegree,xknot_vector,zdegree,zknot_vector):</a:t>
            </a:r>
          </a:p>
          <a:p>
            <a:pPr marL="285750" indent="-285750">
              <a:buFont typeface="Arial" panose="020B0604020202020204" pitchFamily="34" charset="0"/>
              <a:buChar char="•"/>
            </a:pPr>
            <a:r>
              <a:rPr lang="en-IN" sz="1800" b="1" i="0" u="none" strike="noStrike" baseline="0" dirty="0"/>
              <a:t>Mapping element densities: </a:t>
            </a:r>
            <a:r>
              <a:rPr lang="en-US" sz="1800" b="0" i="0" u="none" strike="noStrike" baseline="0" dirty="0"/>
              <a:t>The element density xi is an array and based on the element number obtained from element order. The element density array is mapped into 3D array which is saved as a text file. </a:t>
            </a:r>
            <a:endParaRPr lang="en-IN" b="1" dirty="0"/>
          </a:p>
        </p:txBody>
      </p:sp>
      <p:sp>
        <p:nvSpPr>
          <p:cNvPr id="9" name="TextBox 8">
            <a:extLst>
              <a:ext uri="{FF2B5EF4-FFF2-40B4-BE49-F238E27FC236}">
                <a16:creationId xmlns:a16="http://schemas.microsoft.com/office/drawing/2014/main" id="{0E1F6E00-70E6-4FAA-B8DD-76F78DDE3591}"/>
              </a:ext>
            </a:extLst>
          </p:cNvPr>
          <p:cNvSpPr txBox="1"/>
          <p:nvPr/>
        </p:nvSpPr>
        <p:spPr>
          <a:xfrm>
            <a:off x="685799" y="3343275"/>
            <a:ext cx="10964465" cy="2646878"/>
          </a:xfrm>
          <a:prstGeom prst="rect">
            <a:avLst/>
          </a:prstGeom>
          <a:noFill/>
        </p:spPr>
        <p:txBody>
          <a:bodyPr wrap="square" rtlCol="0">
            <a:spAutoFit/>
          </a:bodyPr>
          <a:lstStyle/>
          <a:p>
            <a:pPr algn="ctr"/>
            <a:r>
              <a:rPr lang="en-US" sz="1900" b="1" i="1" u="sng" dirty="0"/>
              <a:t>Visualization of topology</a:t>
            </a:r>
          </a:p>
          <a:p>
            <a:pPr marL="285750" indent="-285750" algn="l">
              <a:buFont typeface="Arial" panose="020B0604020202020204" pitchFamily="34" charset="0"/>
              <a:buChar char="•"/>
            </a:pPr>
            <a:r>
              <a:rPr lang="en-US" b="1" dirty="0"/>
              <a:t>VTK</a:t>
            </a:r>
            <a:r>
              <a:rPr lang="en-IN" sz="1800" b="1" i="0" u="none" strike="noStrike" baseline="0" dirty="0">
                <a:latin typeface="CMBX12"/>
              </a:rPr>
              <a:t>(Visualization Tool-kit</a:t>
            </a:r>
            <a:r>
              <a:rPr lang="en-IN" dirty="0">
                <a:latin typeface="CMBX12"/>
              </a:rPr>
              <a:t>)</a:t>
            </a:r>
            <a:r>
              <a:rPr lang="en-IN" sz="1800" b="0" i="0" u="none" strike="noStrike" baseline="0" dirty="0">
                <a:latin typeface="CMBX12"/>
              </a:rPr>
              <a:t> </a:t>
            </a:r>
            <a:r>
              <a:rPr lang="en-IN" sz="1800" b="0" i="0" u="none" strike="noStrike" baseline="0" dirty="0"/>
              <a:t>: </a:t>
            </a:r>
            <a:r>
              <a:rPr lang="en-US" sz="1800" b="0" i="0" u="none" strike="noStrike" baseline="0" dirty="0"/>
              <a:t>VTK is a open source library used for scientific visualization. This tool can be used</a:t>
            </a:r>
          </a:p>
          <a:p>
            <a:pPr algn="l"/>
            <a:r>
              <a:rPr lang="en-US" sz="1800" b="0" i="0" u="none" strike="noStrike" baseline="0" dirty="0"/>
              <a:t>to plot topology optimization which is based on volume analysis. To generate VTK file, we used PYEVTK python library. Thi</a:t>
            </a:r>
            <a:r>
              <a:rPr lang="en-US" dirty="0"/>
              <a:t>s VTK file can be used for visualization</a:t>
            </a:r>
            <a:r>
              <a:rPr lang="en-US" sz="1800" b="0" i="0" u="none" strike="noStrike" baseline="0" dirty="0"/>
              <a:t> in Paraview or Blender.</a:t>
            </a:r>
          </a:p>
          <a:p>
            <a:pPr algn="ctr"/>
            <a:r>
              <a:rPr lang="en-IN" sz="1300" b="1" i="1" u="none" strike="noStrike" baseline="0" dirty="0">
                <a:solidFill>
                  <a:srgbClr val="0070C0"/>
                </a:solidFill>
                <a:latin typeface="CMCSC10"/>
              </a:rPr>
              <a:t>def VTK(CONTROL_POINTS,element_density,nx,ny,nz,file_name):</a:t>
            </a:r>
            <a:endParaRPr lang="en-US" sz="1300" b="1" i="1" u="none" strike="noStrike" baseline="0" dirty="0">
              <a:latin typeface="CMCSC10"/>
            </a:endParaRPr>
          </a:p>
          <a:p>
            <a:pPr marL="285750" indent="-285750" algn="l">
              <a:buFont typeface="Arial" panose="020B0604020202020204" pitchFamily="34" charset="0"/>
              <a:buChar char="•"/>
            </a:pPr>
            <a:r>
              <a:rPr lang="en-IN" sz="1800" b="1" i="0" u="none" strike="noStrike" baseline="0" dirty="0">
                <a:latin typeface="CMCSC10"/>
              </a:rPr>
              <a:t>PYVISTA </a:t>
            </a:r>
            <a:r>
              <a:rPr lang="en-IN" sz="1800" b="1" i="0" u="none" strike="noStrike" baseline="0" dirty="0"/>
              <a:t>: </a:t>
            </a:r>
            <a:r>
              <a:rPr lang="en-US" sz="1800" b="0" i="0" u="none" strike="noStrike" baseline="0" dirty="0"/>
              <a:t>A open-source python library used for scientific visualization. It can be used to </a:t>
            </a:r>
            <a:r>
              <a:rPr lang="en-IN" sz="1800" b="0" i="0" u="none" strike="noStrike" baseline="0" dirty="0"/>
              <a:t>plot VTK file without the need of external </a:t>
            </a:r>
            <a:r>
              <a:rPr lang="en-US" sz="1800" b="0" i="0" u="none" strike="noStrike" baseline="0" dirty="0"/>
              <a:t>visualization tool(Paraview). Pyvista used GUI to plot 3D structure which is built on top of VTK library.</a:t>
            </a:r>
            <a:endParaRPr lang="en-US" b="1" dirty="0"/>
          </a:p>
          <a:p>
            <a:pPr algn="ctr"/>
            <a:r>
              <a:rPr lang="en-IN" sz="1300" b="1" i="1" dirty="0">
                <a:solidFill>
                  <a:srgbClr val="0070C0"/>
                </a:solidFill>
                <a:latin typeface="CMCSC10"/>
              </a:rPr>
              <a:t>def mesh_vis(CP,U,nx,ny,nz,optimizer): </a:t>
            </a:r>
            <a:endParaRPr lang="en-IN" sz="1200" b="1" i="1" dirty="0">
              <a:solidFill>
                <a:srgbClr val="0070C0"/>
              </a:solidFill>
              <a:latin typeface="CMCSC10"/>
            </a:endParaRPr>
          </a:p>
          <a:p>
            <a:pPr algn="ctr"/>
            <a:r>
              <a:rPr lang="en-IN" sz="1300" b="1" i="1" dirty="0">
                <a:solidFill>
                  <a:srgbClr val="0070C0"/>
                </a:solidFill>
                <a:latin typeface="CMCSC10"/>
              </a:rPr>
              <a:t>def element_density_slided1(i,CP,nx,ny,nz,element_density,optimizer):</a:t>
            </a:r>
          </a:p>
        </p:txBody>
      </p:sp>
      <p:pic>
        <p:nvPicPr>
          <p:cNvPr id="12" name="Picture 11">
            <a:extLst>
              <a:ext uri="{FF2B5EF4-FFF2-40B4-BE49-F238E27FC236}">
                <a16:creationId xmlns:a16="http://schemas.microsoft.com/office/drawing/2014/main" id="{DD657564-39F3-4218-8162-2C23C6A6FE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1" y="6118640"/>
            <a:ext cx="645351" cy="641729"/>
          </a:xfrm>
          <a:prstGeom prst="rect">
            <a:avLst/>
          </a:prstGeom>
        </p:spPr>
      </p:pic>
      <p:pic>
        <p:nvPicPr>
          <p:cNvPr id="13" name="Picture 12">
            <a:extLst>
              <a:ext uri="{FF2B5EF4-FFF2-40B4-BE49-F238E27FC236}">
                <a16:creationId xmlns:a16="http://schemas.microsoft.com/office/drawing/2014/main" id="{7736984A-14CD-4551-91EE-73E572162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6870" y="6181806"/>
            <a:ext cx="1046772" cy="626973"/>
          </a:xfrm>
          <a:prstGeom prst="rect">
            <a:avLst/>
          </a:prstGeom>
        </p:spPr>
      </p:pic>
      <p:sp>
        <p:nvSpPr>
          <p:cNvPr id="14" name="Slide Number Placeholder 18">
            <a:extLst>
              <a:ext uri="{FF2B5EF4-FFF2-40B4-BE49-F238E27FC236}">
                <a16:creationId xmlns:a16="http://schemas.microsoft.com/office/drawing/2014/main" id="{636A3CB1-3281-4C75-9990-CF3ED40C97EC}"/>
              </a:ext>
            </a:extLst>
          </p:cNvPr>
          <p:cNvSpPr>
            <a:spLocks noGrp="1"/>
          </p:cNvSpPr>
          <p:nvPr>
            <p:ph type="sldNum" sz="quarter" idx="12"/>
          </p:nvPr>
        </p:nvSpPr>
        <p:spPr>
          <a:xfrm>
            <a:off x="8559800" y="6356350"/>
            <a:ext cx="2037080" cy="365125"/>
          </a:xfrm>
        </p:spPr>
        <p:txBody>
          <a:bodyPr/>
          <a:lstStyle/>
          <a:p>
            <a:fld id="{8AA12C9F-78CD-4D38-A4B0-31BC9A604612}" type="slidenum">
              <a:rPr lang="en-IN" smtClean="0"/>
              <a:t>11</a:t>
            </a:fld>
            <a:endParaRPr lang="en-IN" dirty="0"/>
          </a:p>
        </p:txBody>
      </p:sp>
    </p:spTree>
    <p:extLst>
      <p:ext uri="{BB962C8B-B14F-4D97-AF65-F5344CB8AC3E}">
        <p14:creationId xmlns:p14="http://schemas.microsoft.com/office/powerpoint/2010/main" val="2446762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0054F4-2B5E-492B-A801-A5C2BB4CA330}"/>
              </a:ext>
            </a:extLst>
          </p:cNvPr>
          <p:cNvSpPr>
            <a:spLocks noGrp="1"/>
          </p:cNvSpPr>
          <p:nvPr>
            <p:ph type="ftr" sz="quarter" idx="11"/>
          </p:nvPr>
        </p:nvSpPr>
        <p:spPr/>
        <p:txBody>
          <a:bodyPr/>
          <a:lstStyle/>
          <a:p>
            <a:r>
              <a:rPr lang="en-IN"/>
              <a:t>Viswambhar Yasa| Computational Material Science | Personal Programming Project| TU Bergakademie Freiberg</a:t>
            </a:r>
          </a:p>
        </p:txBody>
      </p:sp>
      <p:cxnSp>
        <p:nvCxnSpPr>
          <p:cNvPr id="6" name="Straight Connector 5">
            <a:extLst>
              <a:ext uri="{FF2B5EF4-FFF2-40B4-BE49-F238E27FC236}">
                <a16:creationId xmlns:a16="http://schemas.microsoft.com/office/drawing/2014/main" id="{B78685B7-F37E-4FD8-934A-CD85F98ACBAC}"/>
              </a:ext>
            </a:extLst>
          </p:cNvPr>
          <p:cNvCxnSpPr/>
          <p:nvPr/>
        </p:nvCxnSpPr>
        <p:spPr>
          <a:xfrm>
            <a:off x="0" y="523220"/>
            <a:ext cx="12192000"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08A575-9A07-4534-90F2-9C1795697458}"/>
              </a:ext>
            </a:extLst>
          </p:cNvPr>
          <p:cNvSpPr txBox="1"/>
          <p:nvPr/>
        </p:nvSpPr>
        <p:spPr>
          <a:xfrm>
            <a:off x="4259580" y="0"/>
            <a:ext cx="3672840" cy="523220"/>
          </a:xfrm>
          <a:prstGeom prst="rect">
            <a:avLst/>
          </a:prstGeom>
          <a:noFill/>
        </p:spPr>
        <p:txBody>
          <a:bodyPr wrap="square">
            <a:spAutoFit/>
          </a:bodyPr>
          <a:lstStyle>
            <a:defPPr>
              <a:defRPr lang="en-US"/>
            </a:defPPr>
            <a:lvl1pPr>
              <a:defRPr b="1">
                <a:solidFill>
                  <a:schemeClr val="accent1">
                    <a:lumMod val="50000"/>
                  </a:schemeClr>
                </a:solidFill>
                <a:latin typeface="CMCSC10"/>
              </a:defRPr>
            </a:lvl1pPr>
          </a:lstStyle>
          <a:p>
            <a:r>
              <a:rPr lang="en-US" sz="2800" dirty="0"/>
              <a:t>DETAILS </a:t>
            </a:r>
            <a:r>
              <a:rPr lang="en-IN" sz="2800" dirty="0"/>
              <a:t>ON THE TESTS </a:t>
            </a:r>
          </a:p>
        </p:txBody>
      </p:sp>
      <p:sp>
        <p:nvSpPr>
          <p:cNvPr id="11" name="TextBox 10">
            <a:extLst>
              <a:ext uri="{FF2B5EF4-FFF2-40B4-BE49-F238E27FC236}">
                <a16:creationId xmlns:a16="http://schemas.microsoft.com/office/drawing/2014/main" id="{DBCAC4CE-74FC-497A-8A40-B9333D92CDC3}"/>
              </a:ext>
            </a:extLst>
          </p:cNvPr>
          <p:cNvSpPr txBox="1"/>
          <p:nvPr/>
        </p:nvSpPr>
        <p:spPr>
          <a:xfrm>
            <a:off x="561975" y="653278"/>
            <a:ext cx="8334375" cy="369332"/>
          </a:xfrm>
          <a:prstGeom prst="rect">
            <a:avLst/>
          </a:prstGeom>
          <a:noFill/>
        </p:spPr>
        <p:txBody>
          <a:bodyPr wrap="square" rtlCol="0">
            <a:spAutoFit/>
          </a:bodyPr>
          <a:lstStyle/>
          <a:p>
            <a:r>
              <a:rPr lang="en-US" dirty="0"/>
              <a:t>Imported library: </a:t>
            </a:r>
            <a:r>
              <a:rPr lang="en-US" b="1" dirty="0"/>
              <a:t>PYTEST</a:t>
            </a:r>
            <a:endParaRPr lang="en-IN" b="1" dirty="0"/>
          </a:p>
        </p:txBody>
      </p:sp>
      <p:sp>
        <p:nvSpPr>
          <p:cNvPr id="12" name="TextBox 11">
            <a:extLst>
              <a:ext uri="{FF2B5EF4-FFF2-40B4-BE49-F238E27FC236}">
                <a16:creationId xmlns:a16="http://schemas.microsoft.com/office/drawing/2014/main" id="{74B456CD-2777-44BB-AA2D-30AB8BA093C4}"/>
              </a:ext>
            </a:extLst>
          </p:cNvPr>
          <p:cNvSpPr txBox="1"/>
          <p:nvPr/>
        </p:nvSpPr>
        <p:spPr>
          <a:xfrm>
            <a:off x="10237577" y="5501527"/>
            <a:ext cx="1228725" cy="276999"/>
          </a:xfrm>
          <a:prstGeom prst="rect">
            <a:avLst/>
          </a:prstGeom>
          <a:noFill/>
        </p:spPr>
        <p:txBody>
          <a:bodyPr wrap="square" rtlCol="0">
            <a:spAutoFit/>
          </a:bodyPr>
          <a:lstStyle/>
          <a:p>
            <a:r>
              <a:rPr lang="en-US" sz="1200" dirty="0"/>
              <a:t>List of test cases</a:t>
            </a:r>
            <a:endParaRPr lang="en-IN" sz="1200" dirty="0"/>
          </a:p>
        </p:txBody>
      </p:sp>
      <p:sp>
        <p:nvSpPr>
          <p:cNvPr id="17" name="TextBox 16">
            <a:extLst>
              <a:ext uri="{FF2B5EF4-FFF2-40B4-BE49-F238E27FC236}">
                <a16:creationId xmlns:a16="http://schemas.microsoft.com/office/drawing/2014/main" id="{8B20388B-ECF4-4B0A-814A-92081F3F0523}"/>
              </a:ext>
            </a:extLst>
          </p:cNvPr>
          <p:cNvSpPr txBox="1"/>
          <p:nvPr/>
        </p:nvSpPr>
        <p:spPr>
          <a:xfrm>
            <a:off x="561975" y="1058317"/>
            <a:ext cx="8753475" cy="2862322"/>
          </a:xfrm>
          <a:prstGeom prst="rect">
            <a:avLst/>
          </a:prstGeom>
          <a:noFill/>
        </p:spPr>
        <p:txBody>
          <a:bodyPr wrap="square">
            <a:spAutoFit/>
          </a:bodyPr>
          <a:lstStyle/>
          <a:p>
            <a:pPr algn="just"/>
            <a:r>
              <a:rPr lang="en-US" sz="1800" b="1" i="0" u="none" strike="noStrike" baseline="0" dirty="0"/>
              <a:t>Unit testing </a:t>
            </a:r>
            <a:r>
              <a:rPr lang="en-US" sz="1800" b="0" i="0" u="none" strike="noStrike" baseline="0" dirty="0"/>
              <a:t>is performed to detect any error in the code. We have perform functional unit testing i.e. each function is test with expected values.</a:t>
            </a:r>
          </a:p>
          <a:p>
            <a:pPr marL="342900" indent="-342900" algn="just">
              <a:buFont typeface="+mj-lt"/>
              <a:buAutoNum type="arabicPeriod"/>
            </a:pPr>
            <a:r>
              <a:rPr lang="en-US" b="1" dirty="0"/>
              <a:t>t</a:t>
            </a:r>
            <a:r>
              <a:rPr lang="en-US" sz="1800" b="1" i="0" u="none" strike="noStrike" baseline="0" dirty="0"/>
              <a:t>est_Inputs.py </a:t>
            </a:r>
            <a:r>
              <a:rPr lang="en-US" sz="1800" b="0" i="0" u="none" strike="noStrike" baseline="0" dirty="0"/>
              <a:t>: Test cases for input parameters</a:t>
            </a:r>
          </a:p>
          <a:p>
            <a:pPr marL="342900" indent="-342900" algn="just">
              <a:buFont typeface="+mj-lt"/>
              <a:buAutoNum type="arabicPeriod"/>
            </a:pPr>
            <a:r>
              <a:rPr lang="en-US" b="1" dirty="0"/>
              <a:t>t</a:t>
            </a:r>
            <a:r>
              <a:rPr lang="en-US" sz="1800" b="1" i="0" u="none" strike="noStrike" baseline="0" dirty="0"/>
              <a:t>est_geometry.py </a:t>
            </a:r>
            <a:r>
              <a:rPr lang="en-US" sz="1800" b="0" i="0" u="none" strike="noStrike" baseline="0" dirty="0"/>
              <a:t>: Test cases on shape function and assembly</a:t>
            </a:r>
          </a:p>
          <a:p>
            <a:pPr marL="342900" indent="-342900" algn="just">
              <a:buFont typeface="+mj-lt"/>
              <a:buAutoNum type="arabicPeriod"/>
            </a:pPr>
            <a:r>
              <a:rPr lang="en-US" sz="1800" b="1" i="0" u="none" strike="noStrike" baseline="0" dirty="0"/>
              <a:t>test_element_routine.py </a:t>
            </a:r>
            <a:r>
              <a:rPr lang="en-US" sz="1800" b="0" i="0" u="none" strike="noStrike" baseline="0" dirty="0"/>
              <a:t>: Test cases on integration scheme and sanity checks </a:t>
            </a:r>
            <a:r>
              <a:rPr lang="en-IN" sz="1800" b="0" i="0" u="none" strike="noStrike" baseline="0" dirty="0"/>
              <a:t>on other element routine functions.</a:t>
            </a:r>
          </a:p>
          <a:p>
            <a:pPr marL="342900" indent="-342900" algn="just">
              <a:buFont typeface="+mj-lt"/>
              <a:buAutoNum type="arabicPeriod"/>
            </a:pPr>
            <a:endParaRPr lang="en-IN" dirty="0"/>
          </a:p>
          <a:p>
            <a:pPr algn="just"/>
            <a:r>
              <a:rPr lang="en-US" b="1" dirty="0"/>
              <a:t>Functional </a:t>
            </a:r>
            <a:r>
              <a:rPr lang="en-US" sz="1800" b="1" i="0" u="none" strike="noStrike" baseline="0" dirty="0"/>
              <a:t>testing </a:t>
            </a:r>
            <a:r>
              <a:rPr lang="en-US" sz="1800" i="0" u="none" strike="noStrike" baseline="0" dirty="0"/>
              <a:t>is performed on optimization algorithms like OC and MMA. Where the optimal minima has to be obtained for the given set of KKT conditions.</a:t>
            </a:r>
          </a:p>
          <a:p>
            <a:pPr algn="just"/>
            <a:r>
              <a:rPr lang="en-US" b="1" dirty="0"/>
              <a:t>4.    test_optimization.py :</a:t>
            </a:r>
            <a:r>
              <a:rPr lang="en-US" sz="1800" b="0" i="0" u="none" strike="noStrike" baseline="0" dirty="0"/>
              <a:t> Test cases to check optimization algorithms.</a:t>
            </a:r>
            <a:endParaRPr lang="en-IN" b="1" dirty="0"/>
          </a:p>
        </p:txBody>
      </p:sp>
      <p:cxnSp>
        <p:nvCxnSpPr>
          <p:cNvPr id="21" name="Straight Connector 20">
            <a:extLst>
              <a:ext uri="{FF2B5EF4-FFF2-40B4-BE49-F238E27FC236}">
                <a16:creationId xmlns:a16="http://schemas.microsoft.com/office/drawing/2014/main" id="{328242E3-BB31-4924-B31E-FBC35F67E1DA}"/>
              </a:ext>
            </a:extLst>
          </p:cNvPr>
          <p:cNvCxnSpPr/>
          <p:nvPr/>
        </p:nvCxnSpPr>
        <p:spPr>
          <a:xfrm>
            <a:off x="4724399" y="4105275"/>
            <a:ext cx="0" cy="2099447"/>
          </a:xfrm>
          <a:prstGeom prst="line">
            <a:avLst/>
          </a:prstGeom>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D51DE4B7-FC8B-4CE3-B2D7-628FF021AB1B}"/>
              </a:ext>
            </a:extLst>
          </p:cNvPr>
          <p:cNvSpPr txBox="1"/>
          <p:nvPr/>
        </p:nvSpPr>
        <p:spPr>
          <a:xfrm>
            <a:off x="835819" y="3956346"/>
            <a:ext cx="3695699" cy="646331"/>
          </a:xfrm>
          <a:prstGeom prst="rect">
            <a:avLst/>
          </a:prstGeom>
          <a:noFill/>
        </p:spPr>
        <p:txBody>
          <a:bodyPr wrap="square" rtlCol="0">
            <a:spAutoFit/>
          </a:bodyPr>
          <a:lstStyle/>
          <a:p>
            <a:pPr algn="just"/>
            <a:r>
              <a:rPr lang="en-US" b="1" dirty="0"/>
              <a:t>OC</a:t>
            </a:r>
            <a:r>
              <a:rPr lang="en-US" dirty="0"/>
              <a:t> is used to solve a quadratic problem with following constrains </a:t>
            </a:r>
            <a:endParaRPr lang="en-IN" dirty="0"/>
          </a:p>
        </p:txBody>
      </p:sp>
      <p:sp>
        <p:nvSpPr>
          <p:cNvPr id="24" name="TextBox 23">
            <a:extLst>
              <a:ext uri="{FF2B5EF4-FFF2-40B4-BE49-F238E27FC236}">
                <a16:creationId xmlns:a16="http://schemas.microsoft.com/office/drawing/2014/main" id="{8DB97E7F-4816-43D8-8877-FD57BAFF3D0D}"/>
              </a:ext>
            </a:extLst>
          </p:cNvPr>
          <p:cNvSpPr txBox="1"/>
          <p:nvPr/>
        </p:nvSpPr>
        <p:spPr>
          <a:xfrm>
            <a:off x="1547149" y="5624637"/>
            <a:ext cx="2074612" cy="307777"/>
          </a:xfrm>
          <a:prstGeom prst="rect">
            <a:avLst/>
          </a:prstGeom>
          <a:noFill/>
        </p:spPr>
        <p:txBody>
          <a:bodyPr wrap="square">
            <a:spAutoFit/>
          </a:bodyPr>
          <a:lstStyle/>
          <a:p>
            <a:r>
              <a:rPr lang="en-IN" sz="1400" b="0" i="0" u="none" strike="noStrike" baseline="0" dirty="0">
                <a:latin typeface="+mj-lt"/>
              </a:rPr>
              <a:t>Expected output:[</a:t>
            </a:r>
            <a:r>
              <a:rPr lang="en-IN" sz="1400" b="1" i="0" u="none" strike="noStrike" baseline="0" dirty="0">
                <a:latin typeface="+mj-lt"/>
              </a:rPr>
              <a:t>0.5, 0.5</a:t>
            </a:r>
            <a:r>
              <a:rPr lang="en-IN" sz="1400" b="0" i="0" u="none" strike="noStrike" baseline="0" dirty="0">
                <a:latin typeface="+mj-lt"/>
              </a:rPr>
              <a:t>]</a:t>
            </a:r>
            <a:endParaRPr lang="en-IN" sz="1400" dirty="0">
              <a:latin typeface="+mj-lt"/>
            </a:endParaRPr>
          </a:p>
        </p:txBody>
      </p:sp>
      <p:pic>
        <p:nvPicPr>
          <p:cNvPr id="26" name="Picture 25">
            <a:extLst>
              <a:ext uri="{FF2B5EF4-FFF2-40B4-BE49-F238E27FC236}">
                <a16:creationId xmlns:a16="http://schemas.microsoft.com/office/drawing/2014/main" id="{3C75283C-E862-4E29-9DB6-799AF1A27AEF}"/>
              </a:ext>
            </a:extLst>
          </p:cNvPr>
          <p:cNvPicPr>
            <a:picLocks noChangeAspect="1"/>
          </p:cNvPicPr>
          <p:nvPr/>
        </p:nvPicPr>
        <p:blipFill>
          <a:blip r:embed="rId2"/>
          <a:stretch>
            <a:fillRect/>
          </a:stretch>
        </p:blipFill>
        <p:spPr>
          <a:xfrm>
            <a:off x="4781300" y="4602677"/>
            <a:ext cx="4534150" cy="1189704"/>
          </a:xfrm>
          <a:prstGeom prst="rect">
            <a:avLst/>
          </a:prstGeom>
        </p:spPr>
      </p:pic>
      <p:sp>
        <p:nvSpPr>
          <p:cNvPr id="27" name="TextBox 26">
            <a:extLst>
              <a:ext uri="{FF2B5EF4-FFF2-40B4-BE49-F238E27FC236}">
                <a16:creationId xmlns:a16="http://schemas.microsoft.com/office/drawing/2014/main" id="{E5902D85-49E0-4BB1-A40F-08C2038DBE45}"/>
              </a:ext>
            </a:extLst>
          </p:cNvPr>
          <p:cNvSpPr txBox="1"/>
          <p:nvPr/>
        </p:nvSpPr>
        <p:spPr>
          <a:xfrm>
            <a:off x="5276850" y="3956346"/>
            <a:ext cx="3695699" cy="646331"/>
          </a:xfrm>
          <a:prstGeom prst="rect">
            <a:avLst/>
          </a:prstGeom>
          <a:noFill/>
        </p:spPr>
        <p:txBody>
          <a:bodyPr wrap="square" rtlCol="0">
            <a:spAutoFit/>
          </a:bodyPr>
          <a:lstStyle/>
          <a:p>
            <a:pPr algn="just"/>
            <a:r>
              <a:rPr lang="en-US" b="1" dirty="0"/>
              <a:t>MMA</a:t>
            </a:r>
            <a:r>
              <a:rPr lang="en-US" dirty="0"/>
              <a:t> is used to solve a quadratic problem with following constrains </a:t>
            </a:r>
            <a:endParaRPr lang="en-IN" dirty="0"/>
          </a:p>
        </p:txBody>
      </p:sp>
      <p:sp>
        <p:nvSpPr>
          <p:cNvPr id="28" name="TextBox 27">
            <a:extLst>
              <a:ext uri="{FF2B5EF4-FFF2-40B4-BE49-F238E27FC236}">
                <a16:creationId xmlns:a16="http://schemas.microsoft.com/office/drawing/2014/main" id="{9E11CE47-EDBE-41D4-9119-9C1A770E84E8}"/>
              </a:ext>
            </a:extLst>
          </p:cNvPr>
          <p:cNvSpPr txBox="1"/>
          <p:nvPr/>
        </p:nvSpPr>
        <p:spPr>
          <a:xfrm>
            <a:off x="5486405" y="5818871"/>
            <a:ext cx="3200390" cy="307777"/>
          </a:xfrm>
          <a:prstGeom prst="rect">
            <a:avLst/>
          </a:prstGeom>
          <a:noFill/>
        </p:spPr>
        <p:txBody>
          <a:bodyPr wrap="square">
            <a:spAutoFit/>
          </a:bodyPr>
          <a:lstStyle/>
          <a:p>
            <a:r>
              <a:rPr lang="en-IN" sz="1400" b="0" i="0" u="none" strike="noStrike" baseline="0" dirty="0">
                <a:latin typeface="+mj-lt"/>
              </a:rPr>
              <a:t>Expected output: [</a:t>
            </a:r>
            <a:r>
              <a:rPr lang="en-IN" sz="1400" b="1" dirty="0">
                <a:latin typeface="+mj-lt"/>
              </a:rPr>
              <a:t>2.0175, 1.7800, 1.237</a:t>
            </a:r>
            <a:r>
              <a:rPr lang="en-IN" sz="1400" dirty="0">
                <a:latin typeface="+mj-lt"/>
              </a:rPr>
              <a:t>]</a:t>
            </a:r>
          </a:p>
        </p:txBody>
      </p:sp>
      <p:pic>
        <p:nvPicPr>
          <p:cNvPr id="35" name="Picture 34">
            <a:extLst>
              <a:ext uri="{FF2B5EF4-FFF2-40B4-BE49-F238E27FC236}">
                <a16:creationId xmlns:a16="http://schemas.microsoft.com/office/drawing/2014/main" id="{67C9E413-FB21-4D6E-B9E3-8BD82AE76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41" y="6118640"/>
            <a:ext cx="645351" cy="641729"/>
          </a:xfrm>
          <a:prstGeom prst="rect">
            <a:avLst/>
          </a:prstGeom>
        </p:spPr>
      </p:pic>
      <p:pic>
        <p:nvPicPr>
          <p:cNvPr id="36" name="Picture 35">
            <a:extLst>
              <a:ext uri="{FF2B5EF4-FFF2-40B4-BE49-F238E27FC236}">
                <a16:creationId xmlns:a16="http://schemas.microsoft.com/office/drawing/2014/main" id="{4B4CFDE5-6F7C-49AA-861E-771535AAF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6870" y="6181806"/>
            <a:ext cx="1046772" cy="626973"/>
          </a:xfrm>
          <a:prstGeom prst="rect">
            <a:avLst/>
          </a:prstGeom>
        </p:spPr>
      </p:pic>
      <p:sp>
        <p:nvSpPr>
          <p:cNvPr id="37" name="Slide Number Placeholder 18">
            <a:extLst>
              <a:ext uri="{FF2B5EF4-FFF2-40B4-BE49-F238E27FC236}">
                <a16:creationId xmlns:a16="http://schemas.microsoft.com/office/drawing/2014/main" id="{AACCEAD8-77F3-444C-BADE-7945DE9B1CBE}"/>
              </a:ext>
            </a:extLst>
          </p:cNvPr>
          <p:cNvSpPr>
            <a:spLocks noGrp="1"/>
          </p:cNvSpPr>
          <p:nvPr>
            <p:ph type="sldNum" sz="quarter" idx="12"/>
          </p:nvPr>
        </p:nvSpPr>
        <p:spPr>
          <a:xfrm>
            <a:off x="8559800" y="6356350"/>
            <a:ext cx="2037080" cy="365125"/>
          </a:xfrm>
        </p:spPr>
        <p:txBody>
          <a:bodyPr/>
          <a:lstStyle/>
          <a:p>
            <a:fld id="{8AA12C9F-78CD-4D38-A4B0-31BC9A604612}" type="slidenum">
              <a:rPr lang="en-IN" smtClean="0"/>
              <a:t>12</a:t>
            </a:fld>
            <a:endParaRPr lang="en-IN" dirty="0"/>
          </a:p>
        </p:txBody>
      </p:sp>
      <p:pic>
        <p:nvPicPr>
          <p:cNvPr id="7" name="Picture 6">
            <a:extLst>
              <a:ext uri="{FF2B5EF4-FFF2-40B4-BE49-F238E27FC236}">
                <a16:creationId xmlns:a16="http://schemas.microsoft.com/office/drawing/2014/main" id="{B4E2EA40-E788-4671-97CC-167D419E7F0C}"/>
              </a:ext>
            </a:extLst>
          </p:cNvPr>
          <p:cNvPicPr>
            <a:picLocks noChangeAspect="1"/>
          </p:cNvPicPr>
          <p:nvPr/>
        </p:nvPicPr>
        <p:blipFill>
          <a:blip r:embed="rId5"/>
          <a:stretch>
            <a:fillRect/>
          </a:stretch>
        </p:blipFill>
        <p:spPr>
          <a:xfrm>
            <a:off x="708939" y="4638384"/>
            <a:ext cx="3611298" cy="987464"/>
          </a:xfrm>
          <a:prstGeom prst="rect">
            <a:avLst/>
          </a:prstGeom>
        </p:spPr>
      </p:pic>
      <p:pic>
        <p:nvPicPr>
          <p:cNvPr id="10" name="Picture 9">
            <a:extLst>
              <a:ext uri="{FF2B5EF4-FFF2-40B4-BE49-F238E27FC236}">
                <a16:creationId xmlns:a16="http://schemas.microsoft.com/office/drawing/2014/main" id="{7FDA6914-FCD7-4F14-9447-C7E411461391}"/>
              </a:ext>
            </a:extLst>
          </p:cNvPr>
          <p:cNvPicPr>
            <a:picLocks noChangeAspect="1"/>
          </p:cNvPicPr>
          <p:nvPr/>
        </p:nvPicPr>
        <p:blipFill>
          <a:blip r:embed="rId6"/>
          <a:stretch>
            <a:fillRect/>
          </a:stretch>
        </p:blipFill>
        <p:spPr>
          <a:xfrm>
            <a:off x="9658553" y="1363093"/>
            <a:ext cx="2386771" cy="4023583"/>
          </a:xfrm>
          <a:prstGeom prst="rect">
            <a:avLst/>
          </a:prstGeom>
        </p:spPr>
      </p:pic>
    </p:spTree>
    <p:extLst>
      <p:ext uri="{BB962C8B-B14F-4D97-AF65-F5344CB8AC3E}">
        <p14:creationId xmlns:p14="http://schemas.microsoft.com/office/powerpoint/2010/main" val="616780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A590656-5EF8-45EF-A065-3B063E53D52C}"/>
              </a:ext>
            </a:extLst>
          </p:cNvPr>
          <p:cNvSpPr>
            <a:spLocks noGrp="1"/>
          </p:cNvSpPr>
          <p:nvPr>
            <p:ph type="ftr" sz="quarter" idx="11"/>
          </p:nvPr>
        </p:nvSpPr>
        <p:spPr/>
        <p:txBody>
          <a:bodyPr/>
          <a:lstStyle/>
          <a:p>
            <a:r>
              <a:rPr lang="en-IN"/>
              <a:t>Viswambhar Yasa| Computational Material Science | Personal Programming Project| TU Bergakademie Freiberg</a:t>
            </a:r>
          </a:p>
        </p:txBody>
      </p:sp>
      <p:sp>
        <p:nvSpPr>
          <p:cNvPr id="6" name="TextBox 5">
            <a:extLst>
              <a:ext uri="{FF2B5EF4-FFF2-40B4-BE49-F238E27FC236}">
                <a16:creationId xmlns:a16="http://schemas.microsoft.com/office/drawing/2014/main" id="{ECCFAD67-35F6-403B-8DBE-52E0F1537F1A}"/>
              </a:ext>
            </a:extLst>
          </p:cNvPr>
          <p:cNvSpPr txBox="1"/>
          <p:nvPr/>
        </p:nvSpPr>
        <p:spPr>
          <a:xfrm>
            <a:off x="4259580" y="9525"/>
            <a:ext cx="3672840" cy="523220"/>
          </a:xfrm>
          <a:prstGeom prst="rect">
            <a:avLst/>
          </a:prstGeom>
          <a:noFill/>
        </p:spPr>
        <p:txBody>
          <a:bodyPr wrap="square">
            <a:spAutoFit/>
          </a:bodyPr>
          <a:lstStyle>
            <a:defPPr>
              <a:defRPr lang="en-US"/>
            </a:defPPr>
            <a:lvl1pPr>
              <a:defRPr b="1">
                <a:solidFill>
                  <a:schemeClr val="accent1">
                    <a:lumMod val="50000"/>
                  </a:schemeClr>
                </a:solidFill>
                <a:latin typeface="CMCSC10"/>
              </a:defRPr>
            </a:lvl1pPr>
          </a:lstStyle>
          <a:p>
            <a:r>
              <a:rPr lang="en-US" sz="2800" dirty="0"/>
              <a:t>DETAILS </a:t>
            </a:r>
            <a:r>
              <a:rPr lang="en-IN" sz="2800" dirty="0"/>
              <a:t>ON THE TESTS </a:t>
            </a:r>
          </a:p>
        </p:txBody>
      </p:sp>
      <p:cxnSp>
        <p:nvCxnSpPr>
          <p:cNvPr id="7" name="Straight Connector 6">
            <a:extLst>
              <a:ext uri="{FF2B5EF4-FFF2-40B4-BE49-F238E27FC236}">
                <a16:creationId xmlns:a16="http://schemas.microsoft.com/office/drawing/2014/main" id="{8F49A354-6579-4DD8-B302-4EA423E4D702}"/>
              </a:ext>
            </a:extLst>
          </p:cNvPr>
          <p:cNvCxnSpPr/>
          <p:nvPr/>
        </p:nvCxnSpPr>
        <p:spPr>
          <a:xfrm>
            <a:off x="0" y="523220"/>
            <a:ext cx="12192000"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79C490A0-726B-4DF3-9C65-6A36F15421AF}"/>
              </a:ext>
            </a:extLst>
          </p:cNvPr>
          <p:cNvPicPr>
            <a:picLocks noChangeAspect="1"/>
          </p:cNvPicPr>
          <p:nvPr/>
        </p:nvPicPr>
        <p:blipFill>
          <a:blip r:embed="rId2"/>
          <a:stretch>
            <a:fillRect/>
          </a:stretch>
        </p:blipFill>
        <p:spPr>
          <a:xfrm>
            <a:off x="9430345" y="1036916"/>
            <a:ext cx="2461473" cy="1257409"/>
          </a:xfrm>
          <a:prstGeom prst="rect">
            <a:avLst/>
          </a:prstGeom>
        </p:spPr>
      </p:pic>
      <p:sp>
        <p:nvSpPr>
          <p:cNvPr id="15" name="TextBox 14">
            <a:extLst>
              <a:ext uri="{FF2B5EF4-FFF2-40B4-BE49-F238E27FC236}">
                <a16:creationId xmlns:a16="http://schemas.microsoft.com/office/drawing/2014/main" id="{4BC19583-B519-4971-AC0F-00517A32DFB8}"/>
              </a:ext>
            </a:extLst>
          </p:cNvPr>
          <p:cNvSpPr txBox="1"/>
          <p:nvPr/>
        </p:nvSpPr>
        <p:spPr>
          <a:xfrm>
            <a:off x="10046718" y="2389016"/>
            <a:ext cx="1228725" cy="276999"/>
          </a:xfrm>
          <a:prstGeom prst="rect">
            <a:avLst/>
          </a:prstGeom>
          <a:noFill/>
        </p:spPr>
        <p:txBody>
          <a:bodyPr wrap="square" rtlCol="0">
            <a:spAutoFit/>
          </a:bodyPr>
          <a:lstStyle/>
          <a:p>
            <a:r>
              <a:rPr lang="en-US" sz="1200" dirty="0"/>
              <a:t>List of test cases</a:t>
            </a:r>
            <a:endParaRPr lang="en-IN" sz="1200" dirty="0"/>
          </a:p>
        </p:txBody>
      </p:sp>
      <p:sp>
        <p:nvSpPr>
          <p:cNvPr id="16" name="TextBox 15">
            <a:extLst>
              <a:ext uri="{FF2B5EF4-FFF2-40B4-BE49-F238E27FC236}">
                <a16:creationId xmlns:a16="http://schemas.microsoft.com/office/drawing/2014/main" id="{0277B64A-70AD-4329-8458-715F2470AA41}"/>
              </a:ext>
            </a:extLst>
          </p:cNvPr>
          <p:cNvSpPr txBox="1"/>
          <p:nvPr/>
        </p:nvSpPr>
        <p:spPr>
          <a:xfrm>
            <a:off x="400051" y="603409"/>
            <a:ext cx="8953500" cy="2585323"/>
          </a:xfrm>
          <a:prstGeom prst="rect">
            <a:avLst/>
          </a:prstGeom>
          <a:noFill/>
        </p:spPr>
        <p:txBody>
          <a:bodyPr wrap="square" rtlCol="0">
            <a:spAutoFit/>
          </a:bodyPr>
          <a:lstStyle/>
          <a:p>
            <a:pPr algn="just"/>
            <a:r>
              <a:rPr lang="en-US" dirty="0"/>
              <a:t>The validation of IGA is done using some standard tests like patch testing and rigid body rotation. The following test are carried out to validate global stiffness matrix. </a:t>
            </a:r>
          </a:p>
          <a:p>
            <a:pPr marL="800100" lvl="1" indent="-342900" algn="just">
              <a:buFont typeface="+mj-lt"/>
              <a:buAutoNum type="arabicPeriod"/>
            </a:pPr>
            <a:r>
              <a:rPr lang="en-IN" b="1" i="0" u="none" strike="noStrike" baseline="0" dirty="0"/>
              <a:t>Eigenvalue stiffness </a:t>
            </a:r>
            <a:r>
              <a:rPr lang="en-IN" b="1" dirty="0"/>
              <a:t>t</a:t>
            </a:r>
            <a:r>
              <a:rPr lang="en-IN" b="1" i="0" u="none" strike="noStrike" baseline="0" dirty="0"/>
              <a:t>est:</a:t>
            </a:r>
          </a:p>
          <a:p>
            <a:pPr marL="1200150" lvl="2" indent="-285750" algn="just">
              <a:buFont typeface="Arial" panose="020B0604020202020204" pitchFamily="34" charset="0"/>
              <a:buChar char="•"/>
            </a:pPr>
            <a:r>
              <a:rPr lang="en-IN" dirty="0"/>
              <a:t>Global stiffness matrix should be positive definite :  eigen values of global stiffness matrix should be non-negative.</a:t>
            </a:r>
          </a:p>
          <a:p>
            <a:pPr marL="1200150" lvl="2" indent="-285750" algn="just">
              <a:buFont typeface="Arial" panose="020B0604020202020204" pitchFamily="34" charset="0"/>
              <a:buChar char="•"/>
            </a:pPr>
            <a:r>
              <a:rPr lang="en-IN" dirty="0"/>
              <a:t>The number of eigen values which are zeros represents the rigid body motion of global stiffness matrix. (Boundary conditions are also checked)</a:t>
            </a:r>
          </a:p>
          <a:p>
            <a:pPr algn="just"/>
            <a:r>
              <a:rPr lang="en-IN" dirty="0"/>
              <a:t>	</a:t>
            </a:r>
            <a:r>
              <a:rPr lang="en-IN" sz="1800" b="0" i="0" u="none" strike="noStrike" baseline="0" dirty="0"/>
              <a:t>unconstrained - 6 zeros eigenvalues (3-rotation, 3-translation)</a:t>
            </a:r>
          </a:p>
          <a:p>
            <a:pPr algn="just"/>
            <a:r>
              <a:rPr lang="en-IN" sz="1800" b="0" i="0" u="none" strike="noStrike" baseline="0" dirty="0"/>
              <a:t>	constrained – No zero eigenvalues</a:t>
            </a:r>
          </a:p>
        </p:txBody>
      </p:sp>
      <p:sp>
        <p:nvSpPr>
          <p:cNvPr id="20" name="TextBox 19">
            <a:extLst>
              <a:ext uri="{FF2B5EF4-FFF2-40B4-BE49-F238E27FC236}">
                <a16:creationId xmlns:a16="http://schemas.microsoft.com/office/drawing/2014/main" id="{1DCE0089-86F8-4BFA-A2EF-4E4B58ED6B02}"/>
              </a:ext>
            </a:extLst>
          </p:cNvPr>
          <p:cNvSpPr txBox="1"/>
          <p:nvPr/>
        </p:nvSpPr>
        <p:spPr>
          <a:xfrm>
            <a:off x="400051" y="3075792"/>
            <a:ext cx="7715250" cy="3416320"/>
          </a:xfrm>
          <a:prstGeom prst="rect">
            <a:avLst/>
          </a:prstGeom>
          <a:noFill/>
        </p:spPr>
        <p:txBody>
          <a:bodyPr wrap="square" rtlCol="0">
            <a:spAutoFit/>
          </a:bodyPr>
          <a:lstStyle/>
          <a:p>
            <a:pPr lvl="1" algn="just"/>
            <a:r>
              <a:rPr lang="en-IN" b="1" dirty="0"/>
              <a:t>2. Rigid body translation and rotation tests</a:t>
            </a:r>
            <a:r>
              <a:rPr lang="en-IN" dirty="0"/>
              <a:t>: This tests validates </a:t>
            </a:r>
            <a:r>
              <a:rPr lang="en-US" dirty="0"/>
              <a:t>whether global stiffness matrix is able to represent rigid body motion. In this tests, </a:t>
            </a:r>
            <a:r>
              <a:rPr lang="en-US" b="0" i="0" u="none" strike="noStrike" baseline="0" dirty="0"/>
              <a:t>we apply displacement boundary condition on all exterior nodes and calculate the residual forces. From the residual forces , the interior node displacements are calculated.</a:t>
            </a:r>
          </a:p>
          <a:p>
            <a:pPr algn="just"/>
            <a:r>
              <a:rPr lang="en-US" b="1" dirty="0"/>
              <a:t>Patch test </a:t>
            </a:r>
            <a:r>
              <a:rPr lang="en-US" dirty="0"/>
              <a:t>: To validate if our FEM would converged. Single element constant stress or strain patch test is carried out</a:t>
            </a:r>
          </a:p>
          <a:p>
            <a:pPr algn="just"/>
            <a:r>
              <a:rPr lang="en-US" b="1" dirty="0"/>
              <a:t>Validation of Iso-Geometric Analysis </a:t>
            </a:r>
            <a:r>
              <a:rPr lang="en-US" dirty="0"/>
              <a:t>:Analytical solution of cantilever beam with point load at free end is use to validate the displacements along the bottom end obtained from numerical analysis. The test is carried out for linear and higher degree of knot vector.  </a:t>
            </a:r>
            <a:endParaRPr lang="en-IN" dirty="0"/>
          </a:p>
          <a:p>
            <a:pPr algn="just"/>
            <a:endParaRPr lang="en-IN" dirty="0"/>
          </a:p>
        </p:txBody>
      </p:sp>
      <p:pic>
        <p:nvPicPr>
          <p:cNvPr id="25" name="Picture 24">
            <a:extLst>
              <a:ext uri="{FF2B5EF4-FFF2-40B4-BE49-F238E27FC236}">
                <a16:creationId xmlns:a16="http://schemas.microsoft.com/office/drawing/2014/main" id="{BEEC453D-C955-47FD-8DCC-7C97DDE3C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6870" y="6181806"/>
            <a:ext cx="1046772" cy="626973"/>
          </a:xfrm>
          <a:prstGeom prst="rect">
            <a:avLst/>
          </a:prstGeom>
        </p:spPr>
      </p:pic>
      <p:pic>
        <p:nvPicPr>
          <p:cNvPr id="26" name="Picture 25">
            <a:extLst>
              <a:ext uri="{FF2B5EF4-FFF2-40B4-BE49-F238E27FC236}">
                <a16:creationId xmlns:a16="http://schemas.microsoft.com/office/drawing/2014/main" id="{F9EC1FDD-1148-414A-A014-144A42FA9E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141" y="6118640"/>
            <a:ext cx="645351" cy="641729"/>
          </a:xfrm>
          <a:prstGeom prst="rect">
            <a:avLst/>
          </a:prstGeom>
        </p:spPr>
      </p:pic>
      <p:sp>
        <p:nvSpPr>
          <p:cNvPr id="27" name="Slide Number Placeholder 18">
            <a:extLst>
              <a:ext uri="{FF2B5EF4-FFF2-40B4-BE49-F238E27FC236}">
                <a16:creationId xmlns:a16="http://schemas.microsoft.com/office/drawing/2014/main" id="{24305109-C422-473A-9CC5-218847D79C28}"/>
              </a:ext>
            </a:extLst>
          </p:cNvPr>
          <p:cNvSpPr>
            <a:spLocks noGrp="1"/>
          </p:cNvSpPr>
          <p:nvPr>
            <p:ph type="sldNum" sz="quarter" idx="12"/>
          </p:nvPr>
        </p:nvSpPr>
        <p:spPr>
          <a:xfrm>
            <a:off x="8559800" y="6356350"/>
            <a:ext cx="2037080" cy="365125"/>
          </a:xfrm>
        </p:spPr>
        <p:txBody>
          <a:bodyPr/>
          <a:lstStyle/>
          <a:p>
            <a:fld id="{8AA12C9F-78CD-4D38-A4B0-31BC9A604612}" type="slidenum">
              <a:rPr lang="en-IN" smtClean="0"/>
              <a:t>13</a:t>
            </a:fld>
            <a:endParaRPr lang="en-IN" dirty="0"/>
          </a:p>
        </p:txBody>
      </p:sp>
      <p:pic>
        <p:nvPicPr>
          <p:cNvPr id="29" name="Picture 28">
            <a:extLst>
              <a:ext uri="{FF2B5EF4-FFF2-40B4-BE49-F238E27FC236}">
                <a16:creationId xmlns:a16="http://schemas.microsoft.com/office/drawing/2014/main" id="{FB74328A-2AA6-4BBD-97FA-200ADB8063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5301" y="2900047"/>
            <a:ext cx="4063636" cy="3047727"/>
          </a:xfrm>
          <a:prstGeom prst="rect">
            <a:avLst/>
          </a:prstGeom>
        </p:spPr>
      </p:pic>
    </p:spTree>
    <p:extLst>
      <p:ext uri="{BB962C8B-B14F-4D97-AF65-F5344CB8AC3E}">
        <p14:creationId xmlns:p14="http://schemas.microsoft.com/office/powerpoint/2010/main" val="331672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5A5B991-DBAB-4001-A3FA-07397CC516EE}"/>
              </a:ext>
            </a:extLst>
          </p:cNvPr>
          <p:cNvSpPr>
            <a:spLocks noGrp="1"/>
          </p:cNvSpPr>
          <p:nvPr>
            <p:ph type="ftr" sz="quarter" idx="11"/>
          </p:nvPr>
        </p:nvSpPr>
        <p:spPr/>
        <p:txBody>
          <a:bodyPr/>
          <a:lstStyle/>
          <a:p>
            <a:r>
              <a:rPr lang="en-IN" dirty="0"/>
              <a:t>Viswambhar Yasa| Computational Material Science | Personal Programming Project| TU Bergakademie Freiberg</a:t>
            </a:r>
          </a:p>
        </p:txBody>
      </p:sp>
      <p:cxnSp>
        <p:nvCxnSpPr>
          <p:cNvPr id="6" name="Straight Connector 5">
            <a:extLst>
              <a:ext uri="{FF2B5EF4-FFF2-40B4-BE49-F238E27FC236}">
                <a16:creationId xmlns:a16="http://schemas.microsoft.com/office/drawing/2014/main" id="{E4CCC97C-3164-4099-8DB2-7538BC00FF61}"/>
              </a:ext>
            </a:extLst>
          </p:cNvPr>
          <p:cNvCxnSpPr/>
          <p:nvPr/>
        </p:nvCxnSpPr>
        <p:spPr>
          <a:xfrm>
            <a:off x="0" y="523220"/>
            <a:ext cx="12192000"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BF0D991-4574-4C21-A24B-1F5D38D5E4AB}"/>
              </a:ext>
            </a:extLst>
          </p:cNvPr>
          <p:cNvSpPr txBox="1"/>
          <p:nvPr/>
        </p:nvSpPr>
        <p:spPr>
          <a:xfrm>
            <a:off x="4005262" y="19050"/>
            <a:ext cx="4181475" cy="523220"/>
          </a:xfrm>
          <a:prstGeom prst="rect">
            <a:avLst/>
          </a:prstGeom>
          <a:noFill/>
        </p:spPr>
        <p:txBody>
          <a:bodyPr wrap="square">
            <a:spAutoFit/>
          </a:bodyPr>
          <a:lstStyle>
            <a:defPPr>
              <a:defRPr lang="en-US"/>
            </a:defPPr>
            <a:lvl1pPr>
              <a:defRPr b="1">
                <a:solidFill>
                  <a:schemeClr val="accent1">
                    <a:lumMod val="50000"/>
                  </a:schemeClr>
                </a:solidFill>
                <a:latin typeface="CMCSC10"/>
              </a:defRPr>
            </a:lvl1pPr>
          </a:lstStyle>
          <a:p>
            <a:r>
              <a:rPr lang="en-US" sz="2800" dirty="0"/>
              <a:t>RESULTS AND DISCUSSION</a:t>
            </a:r>
            <a:r>
              <a:rPr lang="en-IN" sz="2800" dirty="0"/>
              <a:t> </a:t>
            </a:r>
          </a:p>
        </p:txBody>
      </p:sp>
      <p:sp>
        <p:nvSpPr>
          <p:cNvPr id="13" name="TextBox 12">
            <a:extLst>
              <a:ext uri="{FF2B5EF4-FFF2-40B4-BE49-F238E27FC236}">
                <a16:creationId xmlns:a16="http://schemas.microsoft.com/office/drawing/2014/main" id="{171397B4-A065-4EC4-838C-4FA3382C86D3}"/>
              </a:ext>
            </a:extLst>
          </p:cNvPr>
          <p:cNvSpPr txBox="1"/>
          <p:nvPr/>
        </p:nvSpPr>
        <p:spPr>
          <a:xfrm>
            <a:off x="999965" y="547418"/>
            <a:ext cx="3979309" cy="369332"/>
          </a:xfrm>
          <a:prstGeom prst="rect">
            <a:avLst/>
          </a:prstGeom>
          <a:noFill/>
        </p:spPr>
        <p:txBody>
          <a:bodyPr wrap="square" rtlCol="0">
            <a:spAutoFit/>
          </a:bodyPr>
          <a:lstStyle/>
          <a:p>
            <a:r>
              <a:rPr lang="en-US" b="1" u="sng" dirty="0"/>
              <a:t>TOPOLOGY OPTIMIZATION USING OC </a:t>
            </a:r>
            <a:endParaRPr lang="en-IN" b="1" u="sng" dirty="0"/>
          </a:p>
        </p:txBody>
      </p:sp>
      <p:pic>
        <p:nvPicPr>
          <p:cNvPr id="15" name="Picture 14">
            <a:extLst>
              <a:ext uri="{FF2B5EF4-FFF2-40B4-BE49-F238E27FC236}">
                <a16:creationId xmlns:a16="http://schemas.microsoft.com/office/drawing/2014/main" id="{28CF215E-2A13-44FD-AA52-EEC659C44A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816" y="1155355"/>
            <a:ext cx="2365638" cy="1660775"/>
          </a:xfrm>
          <a:prstGeom prst="rect">
            <a:avLst/>
          </a:prstGeom>
        </p:spPr>
      </p:pic>
      <p:sp>
        <p:nvSpPr>
          <p:cNvPr id="24" name="TextBox 23">
            <a:extLst>
              <a:ext uri="{FF2B5EF4-FFF2-40B4-BE49-F238E27FC236}">
                <a16:creationId xmlns:a16="http://schemas.microsoft.com/office/drawing/2014/main" id="{477CC668-E46C-40AE-9F21-C7577146386C}"/>
              </a:ext>
            </a:extLst>
          </p:cNvPr>
          <p:cNvSpPr txBox="1"/>
          <p:nvPr/>
        </p:nvSpPr>
        <p:spPr>
          <a:xfrm>
            <a:off x="201620" y="875970"/>
            <a:ext cx="1884355" cy="307777"/>
          </a:xfrm>
          <a:prstGeom prst="rect">
            <a:avLst/>
          </a:prstGeom>
          <a:noFill/>
        </p:spPr>
        <p:txBody>
          <a:bodyPr wrap="square" rtlCol="0">
            <a:spAutoFit/>
          </a:bodyPr>
          <a:lstStyle/>
          <a:p>
            <a:r>
              <a:rPr lang="en-US" sz="1400" dirty="0"/>
              <a:t>Problem statements : 1</a:t>
            </a:r>
          </a:p>
        </p:txBody>
      </p:sp>
      <p:sp>
        <p:nvSpPr>
          <p:cNvPr id="26" name="TextBox 25">
            <a:extLst>
              <a:ext uri="{FF2B5EF4-FFF2-40B4-BE49-F238E27FC236}">
                <a16:creationId xmlns:a16="http://schemas.microsoft.com/office/drawing/2014/main" id="{08925469-E8C4-4E3F-A51D-FBDA80A9371A}"/>
              </a:ext>
            </a:extLst>
          </p:cNvPr>
          <p:cNvSpPr txBox="1"/>
          <p:nvPr/>
        </p:nvSpPr>
        <p:spPr>
          <a:xfrm>
            <a:off x="3190994" y="2755382"/>
            <a:ext cx="1587775" cy="523220"/>
          </a:xfrm>
          <a:prstGeom prst="rect">
            <a:avLst/>
          </a:prstGeom>
          <a:noFill/>
        </p:spPr>
        <p:txBody>
          <a:bodyPr wrap="square" rtlCol="0">
            <a:spAutoFit/>
          </a:bodyPr>
          <a:lstStyle/>
          <a:p>
            <a:r>
              <a:rPr lang="en-US" sz="1400" dirty="0"/>
              <a:t>Analytical solution from literature[3]. </a:t>
            </a:r>
            <a:endParaRPr lang="en-IN" sz="1400" dirty="0"/>
          </a:p>
        </p:txBody>
      </p:sp>
      <p:pic>
        <p:nvPicPr>
          <p:cNvPr id="3" name="Picture 2">
            <a:extLst>
              <a:ext uri="{FF2B5EF4-FFF2-40B4-BE49-F238E27FC236}">
                <a16:creationId xmlns:a16="http://schemas.microsoft.com/office/drawing/2014/main" id="{5EF00F94-1F64-438F-98F7-358CA898F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1325" y="563840"/>
            <a:ext cx="4427635" cy="3761363"/>
          </a:xfrm>
          <a:prstGeom prst="rect">
            <a:avLst/>
          </a:prstGeom>
        </p:spPr>
      </p:pic>
      <p:pic>
        <p:nvPicPr>
          <p:cNvPr id="9" name="Picture 8">
            <a:extLst>
              <a:ext uri="{FF2B5EF4-FFF2-40B4-BE49-F238E27FC236}">
                <a16:creationId xmlns:a16="http://schemas.microsoft.com/office/drawing/2014/main" id="{C8EBB0C4-862E-4A96-8A83-1C51A90279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9780" y="1423067"/>
            <a:ext cx="1990964" cy="1125349"/>
          </a:xfrm>
          <a:prstGeom prst="rect">
            <a:avLst/>
          </a:prstGeom>
        </p:spPr>
      </p:pic>
      <p:pic>
        <p:nvPicPr>
          <p:cNvPr id="11" name="Picture 10">
            <a:extLst>
              <a:ext uri="{FF2B5EF4-FFF2-40B4-BE49-F238E27FC236}">
                <a16:creationId xmlns:a16="http://schemas.microsoft.com/office/drawing/2014/main" id="{256D71C0-D0EF-4115-955C-D59C2AF639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2741" y="3485568"/>
            <a:ext cx="2983425" cy="2455682"/>
          </a:xfrm>
          <a:prstGeom prst="rect">
            <a:avLst/>
          </a:prstGeom>
        </p:spPr>
      </p:pic>
      <p:pic>
        <p:nvPicPr>
          <p:cNvPr id="16" name="Picture 15">
            <a:extLst>
              <a:ext uri="{FF2B5EF4-FFF2-40B4-BE49-F238E27FC236}">
                <a16:creationId xmlns:a16="http://schemas.microsoft.com/office/drawing/2014/main" id="{836833D3-13EB-4CEF-8945-13AA75B34D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96747" y="4314858"/>
            <a:ext cx="2800423" cy="1866948"/>
          </a:xfrm>
          <a:prstGeom prst="rect">
            <a:avLst/>
          </a:prstGeom>
        </p:spPr>
      </p:pic>
      <p:pic>
        <p:nvPicPr>
          <p:cNvPr id="20" name="Picture 19">
            <a:extLst>
              <a:ext uri="{FF2B5EF4-FFF2-40B4-BE49-F238E27FC236}">
                <a16:creationId xmlns:a16="http://schemas.microsoft.com/office/drawing/2014/main" id="{9E85E0FF-6361-48B2-A9F3-2297254F67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02496" y="4252181"/>
            <a:ext cx="2894438" cy="1929625"/>
          </a:xfrm>
          <a:prstGeom prst="rect">
            <a:avLst/>
          </a:prstGeom>
        </p:spPr>
      </p:pic>
      <p:pic>
        <p:nvPicPr>
          <p:cNvPr id="29" name="Picture 28">
            <a:extLst>
              <a:ext uri="{FF2B5EF4-FFF2-40B4-BE49-F238E27FC236}">
                <a16:creationId xmlns:a16="http://schemas.microsoft.com/office/drawing/2014/main" id="{B7CE2971-23FD-43A9-A51D-F74C30C05E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141" y="6118640"/>
            <a:ext cx="645351" cy="641729"/>
          </a:xfrm>
          <a:prstGeom prst="rect">
            <a:avLst/>
          </a:prstGeom>
        </p:spPr>
      </p:pic>
      <p:pic>
        <p:nvPicPr>
          <p:cNvPr id="31" name="Picture 30">
            <a:extLst>
              <a:ext uri="{FF2B5EF4-FFF2-40B4-BE49-F238E27FC236}">
                <a16:creationId xmlns:a16="http://schemas.microsoft.com/office/drawing/2014/main" id="{34C1CB54-AE3D-49B0-9CB1-F9455D7820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76870" y="6181806"/>
            <a:ext cx="1046772" cy="626973"/>
          </a:xfrm>
          <a:prstGeom prst="rect">
            <a:avLst/>
          </a:prstGeom>
        </p:spPr>
      </p:pic>
      <p:sp>
        <p:nvSpPr>
          <p:cNvPr id="32" name="Slide Number Placeholder 18">
            <a:extLst>
              <a:ext uri="{FF2B5EF4-FFF2-40B4-BE49-F238E27FC236}">
                <a16:creationId xmlns:a16="http://schemas.microsoft.com/office/drawing/2014/main" id="{8537537A-59F6-4FD1-A941-EBA39E00E632}"/>
              </a:ext>
            </a:extLst>
          </p:cNvPr>
          <p:cNvSpPr>
            <a:spLocks noGrp="1"/>
          </p:cNvSpPr>
          <p:nvPr>
            <p:ph type="sldNum" sz="quarter" idx="12"/>
          </p:nvPr>
        </p:nvSpPr>
        <p:spPr>
          <a:xfrm>
            <a:off x="8559800" y="6356350"/>
            <a:ext cx="2037080" cy="365125"/>
          </a:xfrm>
        </p:spPr>
        <p:txBody>
          <a:bodyPr/>
          <a:lstStyle/>
          <a:p>
            <a:fld id="{8AA12C9F-78CD-4D38-A4B0-31BC9A604612}" type="slidenum">
              <a:rPr lang="en-IN" smtClean="0"/>
              <a:t>14</a:t>
            </a:fld>
            <a:endParaRPr lang="en-IN" dirty="0"/>
          </a:p>
        </p:txBody>
      </p:sp>
      <p:sp>
        <p:nvSpPr>
          <p:cNvPr id="33" name="TextBox 32">
            <a:extLst>
              <a:ext uri="{FF2B5EF4-FFF2-40B4-BE49-F238E27FC236}">
                <a16:creationId xmlns:a16="http://schemas.microsoft.com/office/drawing/2014/main" id="{D8F75878-D19A-48DF-BC4B-8F6DB0B7D112}"/>
              </a:ext>
            </a:extLst>
          </p:cNvPr>
          <p:cNvSpPr txBox="1"/>
          <p:nvPr/>
        </p:nvSpPr>
        <p:spPr>
          <a:xfrm>
            <a:off x="1298159" y="5960299"/>
            <a:ext cx="3154834" cy="307777"/>
          </a:xfrm>
          <a:prstGeom prst="rect">
            <a:avLst/>
          </a:prstGeom>
          <a:noFill/>
        </p:spPr>
        <p:txBody>
          <a:bodyPr wrap="square" rtlCol="0">
            <a:spAutoFit/>
          </a:bodyPr>
          <a:lstStyle/>
          <a:p>
            <a:r>
              <a:rPr lang="en-US" sz="1400" dirty="0"/>
              <a:t>Numerical solution plotted in Paraview</a:t>
            </a:r>
            <a:endParaRPr lang="en-IN" sz="1400" dirty="0"/>
          </a:p>
        </p:txBody>
      </p:sp>
      <p:sp>
        <p:nvSpPr>
          <p:cNvPr id="2" name="TextBox 1">
            <a:extLst>
              <a:ext uri="{FF2B5EF4-FFF2-40B4-BE49-F238E27FC236}">
                <a16:creationId xmlns:a16="http://schemas.microsoft.com/office/drawing/2014/main" id="{24B7D62A-920B-4148-845B-69B54B90A6DE}"/>
              </a:ext>
            </a:extLst>
          </p:cNvPr>
          <p:cNvSpPr txBox="1"/>
          <p:nvPr/>
        </p:nvSpPr>
        <p:spPr>
          <a:xfrm>
            <a:off x="898583" y="2863328"/>
            <a:ext cx="1443228" cy="307329"/>
          </a:xfrm>
          <a:prstGeom prst="rect">
            <a:avLst/>
          </a:prstGeom>
          <a:noFill/>
        </p:spPr>
        <p:txBody>
          <a:bodyPr wrap="square" rtlCol="0">
            <a:spAutoFit/>
          </a:bodyPr>
          <a:lstStyle/>
          <a:p>
            <a:r>
              <a:rPr lang="en-US" sz="1400" dirty="0"/>
              <a:t>Cantilever beam</a:t>
            </a:r>
            <a:endParaRPr lang="en-IN" sz="1400" dirty="0"/>
          </a:p>
        </p:txBody>
      </p:sp>
    </p:spTree>
    <p:extLst>
      <p:ext uri="{BB962C8B-B14F-4D97-AF65-F5344CB8AC3E}">
        <p14:creationId xmlns:p14="http://schemas.microsoft.com/office/powerpoint/2010/main" val="2123505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5A5B991-DBAB-4001-A3FA-07397CC516EE}"/>
              </a:ext>
            </a:extLst>
          </p:cNvPr>
          <p:cNvSpPr>
            <a:spLocks noGrp="1"/>
          </p:cNvSpPr>
          <p:nvPr>
            <p:ph type="ftr" sz="quarter" idx="11"/>
          </p:nvPr>
        </p:nvSpPr>
        <p:spPr/>
        <p:txBody>
          <a:bodyPr/>
          <a:lstStyle/>
          <a:p>
            <a:r>
              <a:rPr lang="en-IN" dirty="0"/>
              <a:t>Viswambhar Yasa| Computational Material Science | Personal Programming Project| TU Bergakademie Freiberg</a:t>
            </a:r>
          </a:p>
        </p:txBody>
      </p:sp>
      <p:cxnSp>
        <p:nvCxnSpPr>
          <p:cNvPr id="6" name="Straight Connector 5">
            <a:extLst>
              <a:ext uri="{FF2B5EF4-FFF2-40B4-BE49-F238E27FC236}">
                <a16:creationId xmlns:a16="http://schemas.microsoft.com/office/drawing/2014/main" id="{E4CCC97C-3164-4099-8DB2-7538BC00FF61}"/>
              </a:ext>
            </a:extLst>
          </p:cNvPr>
          <p:cNvCxnSpPr/>
          <p:nvPr/>
        </p:nvCxnSpPr>
        <p:spPr>
          <a:xfrm>
            <a:off x="0" y="523220"/>
            <a:ext cx="12192000"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BF0D991-4574-4C21-A24B-1F5D38D5E4AB}"/>
              </a:ext>
            </a:extLst>
          </p:cNvPr>
          <p:cNvSpPr txBox="1"/>
          <p:nvPr/>
        </p:nvSpPr>
        <p:spPr>
          <a:xfrm>
            <a:off x="4005262" y="19050"/>
            <a:ext cx="4181475" cy="523220"/>
          </a:xfrm>
          <a:prstGeom prst="rect">
            <a:avLst/>
          </a:prstGeom>
          <a:noFill/>
        </p:spPr>
        <p:txBody>
          <a:bodyPr wrap="square">
            <a:spAutoFit/>
          </a:bodyPr>
          <a:lstStyle>
            <a:defPPr>
              <a:defRPr lang="en-US"/>
            </a:defPPr>
            <a:lvl1pPr>
              <a:defRPr b="1">
                <a:solidFill>
                  <a:schemeClr val="accent1">
                    <a:lumMod val="50000"/>
                  </a:schemeClr>
                </a:solidFill>
                <a:latin typeface="CMCSC10"/>
              </a:defRPr>
            </a:lvl1pPr>
          </a:lstStyle>
          <a:p>
            <a:r>
              <a:rPr lang="en-US" sz="2800" dirty="0"/>
              <a:t>RESULTS AND DISCUSSION</a:t>
            </a:r>
            <a:r>
              <a:rPr lang="en-IN" sz="2800" dirty="0"/>
              <a:t> </a:t>
            </a:r>
          </a:p>
        </p:txBody>
      </p:sp>
      <p:sp>
        <p:nvSpPr>
          <p:cNvPr id="13" name="TextBox 12">
            <a:extLst>
              <a:ext uri="{FF2B5EF4-FFF2-40B4-BE49-F238E27FC236}">
                <a16:creationId xmlns:a16="http://schemas.microsoft.com/office/drawing/2014/main" id="{171397B4-A065-4EC4-838C-4FA3382C86D3}"/>
              </a:ext>
            </a:extLst>
          </p:cNvPr>
          <p:cNvSpPr txBox="1"/>
          <p:nvPr/>
        </p:nvSpPr>
        <p:spPr>
          <a:xfrm>
            <a:off x="999965" y="547418"/>
            <a:ext cx="3979309" cy="369332"/>
          </a:xfrm>
          <a:prstGeom prst="rect">
            <a:avLst/>
          </a:prstGeom>
          <a:noFill/>
        </p:spPr>
        <p:txBody>
          <a:bodyPr wrap="square" rtlCol="0">
            <a:spAutoFit/>
          </a:bodyPr>
          <a:lstStyle/>
          <a:p>
            <a:r>
              <a:rPr lang="en-US" b="1" u="sng" dirty="0"/>
              <a:t>TOPOLOGY OPTIMIZATION USING MMA </a:t>
            </a:r>
            <a:endParaRPr lang="en-IN" b="1" u="sng" dirty="0"/>
          </a:p>
        </p:txBody>
      </p:sp>
      <p:pic>
        <p:nvPicPr>
          <p:cNvPr id="15" name="Picture 14">
            <a:extLst>
              <a:ext uri="{FF2B5EF4-FFF2-40B4-BE49-F238E27FC236}">
                <a16:creationId xmlns:a16="http://schemas.microsoft.com/office/drawing/2014/main" id="{28CF215E-2A13-44FD-AA52-EEC659C44A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816" y="1155355"/>
            <a:ext cx="2365638" cy="1660775"/>
          </a:xfrm>
          <a:prstGeom prst="rect">
            <a:avLst/>
          </a:prstGeom>
        </p:spPr>
      </p:pic>
      <p:sp>
        <p:nvSpPr>
          <p:cNvPr id="24" name="TextBox 23">
            <a:extLst>
              <a:ext uri="{FF2B5EF4-FFF2-40B4-BE49-F238E27FC236}">
                <a16:creationId xmlns:a16="http://schemas.microsoft.com/office/drawing/2014/main" id="{477CC668-E46C-40AE-9F21-C7577146386C}"/>
              </a:ext>
            </a:extLst>
          </p:cNvPr>
          <p:cNvSpPr txBox="1"/>
          <p:nvPr/>
        </p:nvSpPr>
        <p:spPr>
          <a:xfrm>
            <a:off x="201620" y="875970"/>
            <a:ext cx="1884355" cy="307777"/>
          </a:xfrm>
          <a:prstGeom prst="rect">
            <a:avLst/>
          </a:prstGeom>
          <a:noFill/>
        </p:spPr>
        <p:txBody>
          <a:bodyPr wrap="square" rtlCol="0">
            <a:spAutoFit/>
          </a:bodyPr>
          <a:lstStyle/>
          <a:p>
            <a:r>
              <a:rPr lang="en-US" sz="1400" dirty="0"/>
              <a:t>Problem statements : 1</a:t>
            </a:r>
          </a:p>
        </p:txBody>
      </p:sp>
      <p:sp>
        <p:nvSpPr>
          <p:cNvPr id="26" name="TextBox 25">
            <a:extLst>
              <a:ext uri="{FF2B5EF4-FFF2-40B4-BE49-F238E27FC236}">
                <a16:creationId xmlns:a16="http://schemas.microsoft.com/office/drawing/2014/main" id="{08925469-E8C4-4E3F-A51D-FBDA80A9371A}"/>
              </a:ext>
            </a:extLst>
          </p:cNvPr>
          <p:cNvSpPr txBox="1"/>
          <p:nvPr/>
        </p:nvSpPr>
        <p:spPr>
          <a:xfrm>
            <a:off x="3190994" y="2755382"/>
            <a:ext cx="1587775" cy="523220"/>
          </a:xfrm>
          <a:prstGeom prst="rect">
            <a:avLst/>
          </a:prstGeom>
          <a:noFill/>
        </p:spPr>
        <p:txBody>
          <a:bodyPr wrap="square" rtlCol="0">
            <a:spAutoFit/>
          </a:bodyPr>
          <a:lstStyle/>
          <a:p>
            <a:r>
              <a:rPr lang="en-US" sz="1400" dirty="0"/>
              <a:t>Analytical solution from literature[3]. </a:t>
            </a:r>
            <a:endParaRPr lang="en-IN" sz="1400" dirty="0"/>
          </a:p>
        </p:txBody>
      </p:sp>
      <p:pic>
        <p:nvPicPr>
          <p:cNvPr id="29" name="Picture 28">
            <a:extLst>
              <a:ext uri="{FF2B5EF4-FFF2-40B4-BE49-F238E27FC236}">
                <a16:creationId xmlns:a16="http://schemas.microsoft.com/office/drawing/2014/main" id="{B7CE2971-23FD-43A9-A51D-F74C30C05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41" y="6118640"/>
            <a:ext cx="645351" cy="641729"/>
          </a:xfrm>
          <a:prstGeom prst="rect">
            <a:avLst/>
          </a:prstGeom>
        </p:spPr>
      </p:pic>
      <p:pic>
        <p:nvPicPr>
          <p:cNvPr id="31" name="Picture 30">
            <a:extLst>
              <a:ext uri="{FF2B5EF4-FFF2-40B4-BE49-F238E27FC236}">
                <a16:creationId xmlns:a16="http://schemas.microsoft.com/office/drawing/2014/main" id="{34C1CB54-AE3D-49B0-9CB1-F9455D7820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6870" y="6181806"/>
            <a:ext cx="1046772" cy="626973"/>
          </a:xfrm>
          <a:prstGeom prst="rect">
            <a:avLst/>
          </a:prstGeom>
        </p:spPr>
      </p:pic>
      <p:sp>
        <p:nvSpPr>
          <p:cNvPr id="32" name="Slide Number Placeholder 18">
            <a:extLst>
              <a:ext uri="{FF2B5EF4-FFF2-40B4-BE49-F238E27FC236}">
                <a16:creationId xmlns:a16="http://schemas.microsoft.com/office/drawing/2014/main" id="{8537537A-59F6-4FD1-A941-EBA39E00E632}"/>
              </a:ext>
            </a:extLst>
          </p:cNvPr>
          <p:cNvSpPr>
            <a:spLocks noGrp="1"/>
          </p:cNvSpPr>
          <p:nvPr>
            <p:ph type="sldNum" sz="quarter" idx="12"/>
          </p:nvPr>
        </p:nvSpPr>
        <p:spPr>
          <a:xfrm>
            <a:off x="8559800" y="6356350"/>
            <a:ext cx="2037080" cy="365125"/>
          </a:xfrm>
        </p:spPr>
        <p:txBody>
          <a:bodyPr/>
          <a:lstStyle/>
          <a:p>
            <a:fld id="{8AA12C9F-78CD-4D38-A4B0-31BC9A604612}" type="slidenum">
              <a:rPr lang="en-IN" smtClean="0"/>
              <a:t>15</a:t>
            </a:fld>
            <a:endParaRPr lang="en-IN" dirty="0"/>
          </a:p>
        </p:txBody>
      </p:sp>
      <p:sp>
        <p:nvSpPr>
          <p:cNvPr id="33" name="TextBox 32">
            <a:extLst>
              <a:ext uri="{FF2B5EF4-FFF2-40B4-BE49-F238E27FC236}">
                <a16:creationId xmlns:a16="http://schemas.microsoft.com/office/drawing/2014/main" id="{D8F75878-D19A-48DF-BC4B-8F6DB0B7D112}"/>
              </a:ext>
            </a:extLst>
          </p:cNvPr>
          <p:cNvSpPr txBox="1"/>
          <p:nvPr/>
        </p:nvSpPr>
        <p:spPr>
          <a:xfrm>
            <a:off x="1298159" y="5960299"/>
            <a:ext cx="3154834" cy="307777"/>
          </a:xfrm>
          <a:prstGeom prst="rect">
            <a:avLst/>
          </a:prstGeom>
          <a:noFill/>
        </p:spPr>
        <p:txBody>
          <a:bodyPr wrap="square" rtlCol="0">
            <a:spAutoFit/>
          </a:bodyPr>
          <a:lstStyle/>
          <a:p>
            <a:r>
              <a:rPr lang="en-US" sz="1400" dirty="0"/>
              <a:t>Numerical solution plotted in Paraview</a:t>
            </a:r>
            <a:endParaRPr lang="en-IN" sz="1400" dirty="0"/>
          </a:p>
        </p:txBody>
      </p:sp>
      <p:sp>
        <p:nvSpPr>
          <p:cNvPr id="2" name="TextBox 1">
            <a:extLst>
              <a:ext uri="{FF2B5EF4-FFF2-40B4-BE49-F238E27FC236}">
                <a16:creationId xmlns:a16="http://schemas.microsoft.com/office/drawing/2014/main" id="{24B7D62A-920B-4148-845B-69B54B90A6DE}"/>
              </a:ext>
            </a:extLst>
          </p:cNvPr>
          <p:cNvSpPr txBox="1"/>
          <p:nvPr/>
        </p:nvSpPr>
        <p:spPr>
          <a:xfrm>
            <a:off x="898583" y="2863328"/>
            <a:ext cx="1443228" cy="307329"/>
          </a:xfrm>
          <a:prstGeom prst="rect">
            <a:avLst/>
          </a:prstGeom>
          <a:noFill/>
        </p:spPr>
        <p:txBody>
          <a:bodyPr wrap="square" rtlCol="0">
            <a:spAutoFit/>
          </a:bodyPr>
          <a:lstStyle/>
          <a:p>
            <a:r>
              <a:rPr lang="en-US" sz="1400" dirty="0"/>
              <a:t>Cantilever beam</a:t>
            </a:r>
            <a:endParaRPr lang="en-IN" sz="1400" dirty="0"/>
          </a:p>
        </p:txBody>
      </p:sp>
      <p:pic>
        <p:nvPicPr>
          <p:cNvPr id="19" name="Picture 18">
            <a:extLst>
              <a:ext uri="{FF2B5EF4-FFF2-40B4-BE49-F238E27FC236}">
                <a16:creationId xmlns:a16="http://schemas.microsoft.com/office/drawing/2014/main" id="{BD61D2D6-0ECD-494A-A1ED-E3FAAFEDF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1650" y="1390553"/>
            <a:ext cx="2089150" cy="1190378"/>
          </a:xfrm>
          <a:prstGeom prst="rect">
            <a:avLst/>
          </a:prstGeom>
        </p:spPr>
      </p:pic>
      <p:pic>
        <p:nvPicPr>
          <p:cNvPr id="22" name="Picture 21">
            <a:extLst>
              <a:ext uri="{FF2B5EF4-FFF2-40B4-BE49-F238E27FC236}">
                <a16:creationId xmlns:a16="http://schemas.microsoft.com/office/drawing/2014/main" id="{52ADEEB8-269E-4613-AC81-B41A5A24DA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2741" y="3475998"/>
            <a:ext cx="2983425" cy="2455682"/>
          </a:xfrm>
          <a:prstGeom prst="rect">
            <a:avLst/>
          </a:prstGeom>
        </p:spPr>
      </p:pic>
      <p:pic>
        <p:nvPicPr>
          <p:cNvPr id="23" name="Picture 22">
            <a:extLst>
              <a:ext uri="{FF2B5EF4-FFF2-40B4-BE49-F238E27FC236}">
                <a16:creationId xmlns:a16="http://schemas.microsoft.com/office/drawing/2014/main" id="{01EFBA79-9BB7-49FC-BD16-F9EA203503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31610" y="550406"/>
            <a:ext cx="3936447" cy="3753486"/>
          </a:xfrm>
          <a:prstGeom prst="rect">
            <a:avLst/>
          </a:prstGeom>
        </p:spPr>
      </p:pic>
      <p:pic>
        <p:nvPicPr>
          <p:cNvPr id="25" name="Picture 24">
            <a:extLst>
              <a:ext uri="{FF2B5EF4-FFF2-40B4-BE49-F238E27FC236}">
                <a16:creationId xmlns:a16="http://schemas.microsoft.com/office/drawing/2014/main" id="{E82C1A4D-53C3-43C4-884E-6B8BDB2863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0568" y="4277330"/>
            <a:ext cx="2818990" cy="1879326"/>
          </a:xfrm>
          <a:prstGeom prst="rect">
            <a:avLst/>
          </a:prstGeom>
        </p:spPr>
      </p:pic>
      <p:pic>
        <p:nvPicPr>
          <p:cNvPr id="27" name="Picture 26">
            <a:extLst>
              <a:ext uri="{FF2B5EF4-FFF2-40B4-BE49-F238E27FC236}">
                <a16:creationId xmlns:a16="http://schemas.microsoft.com/office/drawing/2014/main" id="{9CC2E9EE-F51C-492B-9DED-71420202F4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5180" y="4252181"/>
            <a:ext cx="2894438" cy="1929625"/>
          </a:xfrm>
          <a:prstGeom prst="rect">
            <a:avLst/>
          </a:prstGeom>
        </p:spPr>
      </p:pic>
    </p:spTree>
    <p:extLst>
      <p:ext uri="{BB962C8B-B14F-4D97-AF65-F5344CB8AC3E}">
        <p14:creationId xmlns:p14="http://schemas.microsoft.com/office/powerpoint/2010/main" val="2758179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5A5B991-DBAB-4001-A3FA-07397CC516EE}"/>
              </a:ext>
            </a:extLst>
          </p:cNvPr>
          <p:cNvSpPr>
            <a:spLocks noGrp="1"/>
          </p:cNvSpPr>
          <p:nvPr>
            <p:ph type="ftr" sz="quarter" idx="11"/>
          </p:nvPr>
        </p:nvSpPr>
        <p:spPr/>
        <p:txBody>
          <a:bodyPr/>
          <a:lstStyle/>
          <a:p>
            <a:r>
              <a:rPr lang="en-IN" dirty="0"/>
              <a:t>Viswambhar Yasa| Computational Material Science | Personal Programming Project| TU Bergakademie Freiberg</a:t>
            </a:r>
          </a:p>
        </p:txBody>
      </p:sp>
      <p:cxnSp>
        <p:nvCxnSpPr>
          <p:cNvPr id="6" name="Straight Connector 5">
            <a:extLst>
              <a:ext uri="{FF2B5EF4-FFF2-40B4-BE49-F238E27FC236}">
                <a16:creationId xmlns:a16="http://schemas.microsoft.com/office/drawing/2014/main" id="{E4CCC97C-3164-4099-8DB2-7538BC00FF61}"/>
              </a:ext>
            </a:extLst>
          </p:cNvPr>
          <p:cNvCxnSpPr/>
          <p:nvPr/>
        </p:nvCxnSpPr>
        <p:spPr>
          <a:xfrm>
            <a:off x="0" y="523220"/>
            <a:ext cx="12192000"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BF0D991-4574-4C21-A24B-1F5D38D5E4AB}"/>
              </a:ext>
            </a:extLst>
          </p:cNvPr>
          <p:cNvSpPr txBox="1"/>
          <p:nvPr/>
        </p:nvSpPr>
        <p:spPr>
          <a:xfrm>
            <a:off x="4005262" y="19050"/>
            <a:ext cx="4181475" cy="523220"/>
          </a:xfrm>
          <a:prstGeom prst="rect">
            <a:avLst/>
          </a:prstGeom>
          <a:noFill/>
        </p:spPr>
        <p:txBody>
          <a:bodyPr wrap="square">
            <a:spAutoFit/>
          </a:bodyPr>
          <a:lstStyle>
            <a:defPPr>
              <a:defRPr lang="en-US"/>
            </a:defPPr>
            <a:lvl1pPr>
              <a:defRPr b="1">
                <a:solidFill>
                  <a:schemeClr val="accent1">
                    <a:lumMod val="50000"/>
                  </a:schemeClr>
                </a:solidFill>
                <a:latin typeface="CMCSC10"/>
              </a:defRPr>
            </a:lvl1pPr>
          </a:lstStyle>
          <a:p>
            <a:r>
              <a:rPr lang="en-US" sz="2800" dirty="0"/>
              <a:t>RESULTS AND DISCUSSION</a:t>
            </a:r>
            <a:r>
              <a:rPr lang="en-IN" sz="2800" dirty="0"/>
              <a:t> </a:t>
            </a:r>
          </a:p>
        </p:txBody>
      </p:sp>
      <p:sp>
        <p:nvSpPr>
          <p:cNvPr id="13" name="TextBox 12">
            <a:extLst>
              <a:ext uri="{FF2B5EF4-FFF2-40B4-BE49-F238E27FC236}">
                <a16:creationId xmlns:a16="http://schemas.microsoft.com/office/drawing/2014/main" id="{171397B4-A065-4EC4-838C-4FA3382C86D3}"/>
              </a:ext>
            </a:extLst>
          </p:cNvPr>
          <p:cNvSpPr txBox="1"/>
          <p:nvPr/>
        </p:nvSpPr>
        <p:spPr>
          <a:xfrm>
            <a:off x="999965" y="547418"/>
            <a:ext cx="3979309" cy="369332"/>
          </a:xfrm>
          <a:prstGeom prst="rect">
            <a:avLst/>
          </a:prstGeom>
          <a:noFill/>
        </p:spPr>
        <p:txBody>
          <a:bodyPr wrap="square" rtlCol="0">
            <a:spAutoFit/>
          </a:bodyPr>
          <a:lstStyle/>
          <a:p>
            <a:r>
              <a:rPr lang="en-US" b="1" u="sng" dirty="0"/>
              <a:t>TOPOLOGY OPTIMIZATION USING OC </a:t>
            </a:r>
            <a:endParaRPr lang="en-IN" b="1" u="sng" dirty="0"/>
          </a:p>
        </p:txBody>
      </p:sp>
      <p:sp>
        <p:nvSpPr>
          <p:cNvPr id="24" name="TextBox 23">
            <a:extLst>
              <a:ext uri="{FF2B5EF4-FFF2-40B4-BE49-F238E27FC236}">
                <a16:creationId xmlns:a16="http://schemas.microsoft.com/office/drawing/2014/main" id="{477CC668-E46C-40AE-9F21-C7577146386C}"/>
              </a:ext>
            </a:extLst>
          </p:cNvPr>
          <p:cNvSpPr txBox="1"/>
          <p:nvPr/>
        </p:nvSpPr>
        <p:spPr>
          <a:xfrm>
            <a:off x="201620" y="875970"/>
            <a:ext cx="1884355" cy="307777"/>
          </a:xfrm>
          <a:prstGeom prst="rect">
            <a:avLst/>
          </a:prstGeom>
          <a:noFill/>
        </p:spPr>
        <p:txBody>
          <a:bodyPr wrap="square" rtlCol="0">
            <a:spAutoFit/>
          </a:bodyPr>
          <a:lstStyle/>
          <a:p>
            <a:r>
              <a:rPr lang="en-US" sz="1400" dirty="0"/>
              <a:t>Problem statements : 2</a:t>
            </a:r>
          </a:p>
        </p:txBody>
      </p:sp>
      <p:sp>
        <p:nvSpPr>
          <p:cNvPr id="26" name="TextBox 25">
            <a:extLst>
              <a:ext uri="{FF2B5EF4-FFF2-40B4-BE49-F238E27FC236}">
                <a16:creationId xmlns:a16="http://schemas.microsoft.com/office/drawing/2014/main" id="{08925469-E8C4-4E3F-A51D-FBDA80A9371A}"/>
              </a:ext>
            </a:extLst>
          </p:cNvPr>
          <p:cNvSpPr txBox="1"/>
          <p:nvPr/>
        </p:nvSpPr>
        <p:spPr>
          <a:xfrm>
            <a:off x="3151304" y="2624957"/>
            <a:ext cx="1587775" cy="523220"/>
          </a:xfrm>
          <a:prstGeom prst="rect">
            <a:avLst/>
          </a:prstGeom>
          <a:noFill/>
        </p:spPr>
        <p:txBody>
          <a:bodyPr wrap="square" rtlCol="0">
            <a:spAutoFit/>
          </a:bodyPr>
          <a:lstStyle/>
          <a:p>
            <a:r>
              <a:rPr lang="en-US" sz="1400" dirty="0"/>
              <a:t>Analytical solution from literature[3]. </a:t>
            </a:r>
            <a:endParaRPr lang="en-IN" sz="1400" dirty="0"/>
          </a:p>
        </p:txBody>
      </p:sp>
      <p:pic>
        <p:nvPicPr>
          <p:cNvPr id="29" name="Picture 28">
            <a:extLst>
              <a:ext uri="{FF2B5EF4-FFF2-40B4-BE49-F238E27FC236}">
                <a16:creationId xmlns:a16="http://schemas.microsoft.com/office/drawing/2014/main" id="{B7CE2971-23FD-43A9-A51D-F74C30C05E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1" y="6118640"/>
            <a:ext cx="645351" cy="641729"/>
          </a:xfrm>
          <a:prstGeom prst="rect">
            <a:avLst/>
          </a:prstGeom>
        </p:spPr>
      </p:pic>
      <p:pic>
        <p:nvPicPr>
          <p:cNvPr id="31" name="Picture 30">
            <a:extLst>
              <a:ext uri="{FF2B5EF4-FFF2-40B4-BE49-F238E27FC236}">
                <a16:creationId xmlns:a16="http://schemas.microsoft.com/office/drawing/2014/main" id="{34C1CB54-AE3D-49B0-9CB1-F9455D782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6870" y="6181806"/>
            <a:ext cx="1046772" cy="626973"/>
          </a:xfrm>
          <a:prstGeom prst="rect">
            <a:avLst/>
          </a:prstGeom>
        </p:spPr>
      </p:pic>
      <p:sp>
        <p:nvSpPr>
          <p:cNvPr id="32" name="Slide Number Placeholder 18">
            <a:extLst>
              <a:ext uri="{FF2B5EF4-FFF2-40B4-BE49-F238E27FC236}">
                <a16:creationId xmlns:a16="http://schemas.microsoft.com/office/drawing/2014/main" id="{8537537A-59F6-4FD1-A941-EBA39E00E632}"/>
              </a:ext>
            </a:extLst>
          </p:cNvPr>
          <p:cNvSpPr>
            <a:spLocks noGrp="1"/>
          </p:cNvSpPr>
          <p:nvPr>
            <p:ph type="sldNum" sz="quarter" idx="12"/>
          </p:nvPr>
        </p:nvSpPr>
        <p:spPr>
          <a:xfrm>
            <a:off x="8559800" y="6336030"/>
            <a:ext cx="2037080" cy="365125"/>
          </a:xfrm>
        </p:spPr>
        <p:txBody>
          <a:bodyPr/>
          <a:lstStyle/>
          <a:p>
            <a:fld id="{8AA12C9F-78CD-4D38-A4B0-31BC9A604612}" type="slidenum">
              <a:rPr lang="en-IN" smtClean="0"/>
              <a:t>16</a:t>
            </a:fld>
            <a:endParaRPr lang="en-IN" dirty="0"/>
          </a:p>
        </p:txBody>
      </p:sp>
      <p:sp>
        <p:nvSpPr>
          <p:cNvPr id="33" name="TextBox 32">
            <a:extLst>
              <a:ext uri="{FF2B5EF4-FFF2-40B4-BE49-F238E27FC236}">
                <a16:creationId xmlns:a16="http://schemas.microsoft.com/office/drawing/2014/main" id="{D8F75878-D19A-48DF-BC4B-8F6DB0B7D112}"/>
              </a:ext>
            </a:extLst>
          </p:cNvPr>
          <p:cNvSpPr txBox="1"/>
          <p:nvPr/>
        </p:nvSpPr>
        <p:spPr>
          <a:xfrm>
            <a:off x="1298159" y="5960299"/>
            <a:ext cx="3154834" cy="307777"/>
          </a:xfrm>
          <a:prstGeom prst="rect">
            <a:avLst/>
          </a:prstGeom>
          <a:noFill/>
        </p:spPr>
        <p:txBody>
          <a:bodyPr wrap="square" rtlCol="0">
            <a:spAutoFit/>
          </a:bodyPr>
          <a:lstStyle/>
          <a:p>
            <a:r>
              <a:rPr lang="en-US" sz="1400" dirty="0"/>
              <a:t>Numerical solution plotted in Paraview</a:t>
            </a:r>
            <a:endParaRPr lang="en-IN" sz="1400" dirty="0"/>
          </a:p>
        </p:txBody>
      </p:sp>
      <p:sp>
        <p:nvSpPr>
          <p:cNvPr id="2" name="TextBox 1">
            <a:extLst>
              <a:ext uri="{FF2B5EF4-FFF2-40B4-BE49-F238E27FC236}">
                <a16:creationId xmlns:a16="http://schemas.microsoft.com/office/drawing/2014/main" id="{24B7D62A-920B-4148-845B-69B54B90A6DE}"/>
              </a:ext>
            </a:extLst>
          </p:cNvPr>
          <p:cNvSpPr txBox="1"/>
          <p:nvPr/>
        </p:nvSpPr>
        <p:spPr>
          <a:xfrm>
            <a:off x="790731" y="2738158"/>
            <a:ext cx="1443228" cy="307329"/>
          </a:xfrm>
          <a:prstGeom prst="rect">
            <a:avLst/>
          </a:prstGeom>
          <a:noFill/>
        </p:spPr>
        <p:txBody>
          <a:bodyPr wrap="square" rtlCol="0">
            <a:spAutoFit/>
          </a:bodyPr>
          <a:lstStyle/>
          <a:p>
            <a:r>
              <a:rPr lang="en-US" sz="1400" dirty="0"/>
              <a:t>Cantilever beam</a:t>
            </a:r>
            <a:endParaRPr lang="en-IN" sz="1400" dirty="0"/>
          </a:p>
        </p:txBody>
      </p:sp>
      <p:pic>
        <p:nvPicPr>
          <p:cNvPr id="19" name="Picture 18">
            <a:extLst>
              <a:ext uri="{FF2B5EF4-FFF2-40B4-BE49-F238E27FC236}">
                <a16:creationId xmlns:a16="http://schemas.microsoft.com/office/drawing/2014/main" id="{E309BB7B-E270-4A16-8293-3D16CE211A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5338" y="1281470"/>
            <a:ext cx="1919848" cy="1240377"/>
          </a:xfrm>
          <a:prstGeom prst="rect">
            <a:avLst/>
          </a:prstGeom>
        </p:spPr>
      </p:pic>
      <p:pic>
        <p:nvPicPr>
          <p:cNvPr id="21" name="Picture 20">
            <a:extLst>
              <a:ext uri="{FF2B5EF4-FFF2-40B4-BE49-F238E27FC236}">
                <a16:creationId xmlns:a16="http://schemas.microsoft.com/office/drawing/2014/main" id="{38C949A3-EBEE-43AC-80B1-1DD3DF12CB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880" y="1317443"/>
            <a:ext cx="2360573" cy="1420715"/>
          </a:xfrm>
          <a:prstGeom prst="rect">
            <a:avLst/>
          </a:prstGeom>
        </p:spPr>
      </p:pic>
      <p:pic>
        <p:nvPicPr>
          <p:cNvPr id="23" name="Picture 22">
            <a:extLst>
              <a:ext uri="{FF2B5EF4-FFF2-40B4-BE49-F238E27FC236}">
                <a16:creationId xmlns:a16="http://schemas.microsoft.com/office/drawing/2014/main" id="{9FB1B1AC-180A-4D03-90D5-B829E8D349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5127" y="3436735"/>
            <a:ext cx="2958651" cy="2435290"/>
          </a:xfrm>
          <a:prstGeom prst="rect">
            <a:avLst/>
          </a:prstGeom>
        </p:spPr>
      </p:pic>
      <p:pic>
        <p:nvPicPr>
          <p:cNvPr id="25" name="Picture 24">
            <a:extLst>
              <a:ext uri="{FF2B5EF4-FFF2-40B4-BE49-F238E27FC236}">
                <a16:creationId xmlns:a16="http://schemas.microsoft.com/office/drawing/2014/main" id="{C7B2BBE1-66D3-4DA6-81D3-45B155DA2B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54255" y="601335"/>
            <a:ext cx="4085830" cy="3742620"/>
          </a:xfrm>
          <a:prstGeom prst="rect">
            <a:avLst/>
          </a:prstGeom>
        </p:spPr>
      </p:pic>
      <p:pic>
        <p:nvPicPr>
          <p:cNvPr id="27" name="Picture 26">
            <a:extLst>
              <a:ext uri="{FF2B5EF4-FFF2-40B4-BE49-F238E27FC236}">
                <a16:creationId xmlns:a16="http://schemas.microsoft.com/office/drawing/2014/main" id="{0DC27C34-4B77-47EC-BCFE-436C6BBECB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58759" y="4258019"/>
            <a:ext cx="2846442" cy="1897627"/>
          </a:xfrm>
          <a:prstGeom prst="rect">
            <a:avLst/>
          </a:prstGeom>
        </p:spPr>
      </p:pic>
      <p:pic>
        <p:nvPicPr>
          <p:cNvPr id="28" name="Picture 27">
            <a:extLst>
              <a:ext uri="{FF2B5EF4-FFF2-40B4-BE49-F238E27FC236}">
                <a16:creationId xmlns:a16="http://schemas.microsoft.com/office/drawing/2014/main" id="{A3E3F570-6288-4205-A2DB-4B683E3B7F2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61098" y="4262874"/>
            <a:ext cx="2839158" cy="1892772"/>
          </a:xfrm>
          <a:prstGeom prst="rect">
            <a:avLst/>
          </a:prstGeom>
        </p:spPr>
      </p:pic>
    </p:spTree>
    <p:extLst>
      <p:ext uri="{BB962C8B-B14F-4D97-AF65-F5344CB8AC3E}">
        <p14:creationId xmlns:p14="http://schemas.microsoft.com/office/powerpoint/2010/main" val="1348531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5A5B991-DBAB-4001-A3FA-07397CC516EE}"/>
              </a:ext>
            </a:extLst>
          </p:cNvPr>
          <p:cNvSpPr>
            <a:spLocks noGrp="1"/>
          </p:cNvSpPr>
          <p:nvPr>
            <p:ph type="ftr" sz="quarter" idx="11"/>
          </p:nvPr>
        </p:nvSpPr>
        <p:spPr/>
        <p:txBody>
          <a:bodyPr/>
          <a:lstStyle/>
          <a:p>
            <a:r>
              <a:rPr lang="en-IN" dirty="0"/>
              <a:t>Viswambhar Yasa| Computational Material Science | Personal Programming Project| TU Bergakademie Freiberg</a:t>
            </a:r>
          </a:p>
        </p:txBody>
      </p:sp>
      <p:cxnSp>
        <p:nvCxnSpPr>
          <p:cNvPr id="6" name="Straight Connector 5">
            <a:extLst>
              <a:ext uri="{FF2B5EF4-FFF2-40B4-BE49-F238E27FC236}">
                <a16:creationId xmlns:a16="http://schemas.microsoft.com/office/drawing/2014/main" id="{E4CCC97C-3164-4099-8DB2-7538BC00FF61}"/>
              </a:ext>
            </a:extLst>
          </p:cNvPr>
          <p:cNvCxnSpPr/>
          <p:nvPr/>
        </p:nvCxnSpPr>
        <p:spPr>
          <a:xfrm>
            <a:off x="0" y="523220"/>
            <a:ext cx="12192000"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BF0D991-4574-4C21-A24B-1F5D38D5E4AB}"/>
              </a:ext>
            </a:extLst>
          </p:cNvPr>
          <p:cNvSpPr txBox="1"/>
          <p:nvPr/>
        </p:nvSpPr>
        <p:spPr>
          <a:xfrm>
            <a:off x="4005262" y="19050"/>
            <a:ext cx="4181475" cy="523220"/>
          </a:xfrm>
          <a:prstGeom prst="rect">
            <a:avLst/>
          </a:prstGeom>
          <a:noFill/>
        </p:spPr>
        <p:txBody>
          <a:bodyPr wrap="square">
            <a:spAutoFit/>
          </a:bodyPr>
          <a:lstStyle>
            <a:defPPr>
              <a:defRPr lang="en-US"/>
            </a:defPPr>
            <a:lvl1pPr>
              <a:defRPr b="1">
                <a:solidFill>
                  <a:schemeClr val="accent1">
                    <a:lumMod val="50000"/>
                  </a:schemeClr>
                </a:solidFill>
                <a:latin typeface="CMCSC10"/>
              </a:defRPr>
            </a:lvl1pPr>
          </a:lstStyle>
          <a:p>
            <a:r>
              <a:rPr lang="en-US" sz="2800" dirty="0"/>
              <a:t>RESULTS AND DISCUSSION</a:t>
            </a:r>
            <a:r>
              <a:rPr lang="en-IN" sz="2800" dirty="0"/>
              <a:t> </a:t>
            </a:r>
          </a:p>
        </p:txBody>
      </p:sp>
      <p:sp>
        <p:nvSpPr>
          <p:cNvPr id="13" name="TextBox 12">
            <a:extLst>
              <a:ext uri="{FF2B5EF4-FFF2-40B4-BE49-F238E27FC236}">
                <a16:creationId xmlns:a16="http://schemas.microsoft.com/office/drawing/2014/main" id="{171397B4-A065-4EC4-838C-4FA3382C86D3}"/>
              </a:ext>
            </a:extLst>
          </p:cNvPr>
          <p:cNvSpPr txBox="1"/>
          <p:nvPr/>
        </p:nvSpPr>
        <p:spPr>
          <a:xfrm>
            <a:off x="999965" y="547418"/>
            <a:ext cx="3979309" cy="369332"/>
          </a:xfrm>
          <a:prstGeom prst="rect">
            <a:avLst/>
          </a:prstGeom>
          <a:noFill/>
        </p:spPr>
        <p:txBody>
          <a:bodyPr wrap="square" rtlCol="0">
            <a:spAutoFit/>
          </a:bodyPr>
          <a:lstStyle/>
          <a:p>
            <a:r>
              <a:rPr lang="en-US" b="1" u="sng" dirty="0"/>
              <a:t>TOPOLOGY OPTIMIZATION USING MMA </a:t>
            </a:r>
            <a:endParaRPr lang="en-IN" b="1" u="sng" dirty="0"/>
          </a:p>
        </p:txBody>
      </p:sp>
      <p:sp>
        <p:nvSpPr>
          <p:cNvPr id="24" name="TextBox 23">
            <a:extLst>
              <a:ext uri="{FF2B5EF4-FFF2-40B4-BE49-F238E27FC236}">
                <a16:creationId xmlns:a16="http://schemas.microsoft.com/office/drawing/2014/main" id="{477CC668-E46C-40AE-9F21-C7577146386C}"/>
              </a:ext>
            </a:extLst>
          </p:cNvPr>
          <p:cNvSpPr txBox="1"/>
          <p:nvPr/>
        </p:nvSpPr>
        <p:spPr>
          <a:xfrm>
            <a:off x="201620" y="875970"/>
            <a:ext cx="1884355" cy="307777"/>
          </a:xfrm>
          <a:prstGeom prst="rect">
            <a:avLst/>
          </a:prstGeom>
          <a:noFill/>
        </p:spPr>
        <p:txBody>
          <a:bodyPr wrap="square" rtlCol="0">
            <a:spAutoFit/>
          </a:bodyPr>
          <a:lstStyle/>
          <a:p>
            <a:r>
              <a:rPr lang="en-US" sz="1400" dirty="0"/>
              <a:t>Problem statements : 2</a:t>
            </a:r>
          </a:p>
        </p:txBody>
      </p:sp>
      <p:sp>
        <p:nvSpPr>
          <p:cNvPr id="26" name="TextBox 25">
            <a:extLst>
              <a:ext uri="{FF2B5EF4-FFF2-40B4-BE49-F238E27FC236}">
                <a16:creationId xmlns:a16="http://schemas.microsoft.com/office/drawing/2014/main" id="{08925469-E8C4-4E3F-A51D-FBDA80A9371A}"/>
              </a:ext>
            </a:extLst>
          </p:cNvPr>
          <p:cNvSpPr txBox="1"/>
          <p:nvPr/>
        </p:nvSpPr>
        <p:spPr>
          <a:xfrm>
            <a:off x="3151304" y="2624957"/>
            <a:ext cx="1587775" cy="523220"/>
          </a:xfrm>
          <a:prstGeom prst="rect">
            <a:avLst/>
          </a:prstGeom>
          <a:noFill/>
        </p:spPr>
        <p:txBody>
          <a:bodyPr wrap="square" rtlCol="0">
            <a:spAutoFit/>
          </a:bodyPr>
          <a:lstStyle/>
          <a:p>
            <a:r>
              <a:rPr lang="en-US" sz="1400" dirty="0"/>
              <a:t>Analytical solution from literature[3]. </a:t>
            </a:r>
            <a:endParaRPr lang="en-IN" sz="1400" dirty="0"/>
          </a:p>
        </p:txBody>
      </p:sp>
      <p:pic>
        <p:nvPicPr>
          <p:cNvPr id="29" name="Picture 28">
            <a:extLst>
              <a:ext uri="{FF2B5EF4-FFF2-40B4-BE49-F238E27FC236}">
                <a16:creationId xmlns:a16="http://schemas.microsoft.com/office/drawing/2014/main" id="{B7CE2971-23FD-43A9-A51D-F74C30C05E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1" y="6118640"/>
            <a:ext cx="645351" cy="641729"/>
          </a:xfrm>
          <a:prstGeom prst="rect">
            <a:avLst/>
          </a:prstGeom>
        </p:spPr>
      </p:pic>
      <p:pic>
        <p:nvPicPr>
          <p:cNvPr id="31" name="Picture 30">
            <a:extLst>
              <a:ext uri="{FF2B5EF4-FFF2-40B4-BE49-F238E27FC236}">
                <a16:creationId xmlns:a16="http://schemas.microsoft.com/office/drawing/2014/main" id="{34C1CB54-AE3D-49B0-9CB1-F9455D782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6870" y="6181806"/>
            <a:ext cx="1046772" cy="626973"/>
          </a:xfrm>
          <a:prstGeom prst="rect">
            <a:avLst/>
          </a:prstGeom>
        </p:spPr>
      </p:pic>
      <p:sp>
        <p:nvSpPr>
          <p:cNvPr id="32" name="Slide Number Placeholder 18">
            <a:extLst>
              <a:ext uri="{FF2B5EF4-FFF2-40B4-BE49-F238E27FC236}">
                <a16:creationId xmlns:a16="http://schemas.microsoft.com/office/drawing/2014/main" id="{8537537A-59F6-4FD1-A941-EBA39E00E632}"/>
              </a:ext>
            </a:extLst>
          </p:cNvPr>
          <p:cNvSpPr>
            <a:spLocks noGrp="1"/>
          </p:cNvSpPr>
          <p:nvPr>
            <p:ph type="sldNum" sz="quarter" idx="12"/>
          </p:nvPr>
        </p:nvSpPr>
        <p:spPr>
          <a:xfrm>
            <a:off x="8559800" y="6325870"/>
            <a:ext cx="2037080" cy="365125"/>
          </a:xfrm>
        </p:spPr>
        <p:txBody>
          <a:bodyPr/>
          <a:lstStyle/>
          <a:p>
            <a:fld id="{8AA12C9F-78CD-4D38-A4B0-31BC9A604612}" type="slidenum">
              <a:rPr lang="en-IN" smtClean="0"/>
              <a:t>17</a:t>
            </a:fld>
            <a:endParaRPr lang="en-IN" dirty="0"/>
          </a:p>
        </p:txBody>
      </p:sp>
      <p:sp>
        <p:nvSpPr>
          <p:cNvPr id="33" name="TextBox 32">
            <a:extLst>
              <a:ext uri="{FF2B5EF4-FFF2-40B4-BE49-F238E27FC236}">
                <a16:creationId xmlns:a16="http://schemas.microsoft.com/office/drawing/2014/main" id="{D8F75878-D19A-48DF-BC4B-8F6DB0B7D112}"/>
              </a:ext>
            </a:extLst>
          </p:cNvPr>
          <p:cNvSpPr txBox="1"/>
          <p:nvPr/>
        </p:nvSpPr>
        <p:spPr>
          <a:xfrm>
            <a:off x="1298159" y="5960299"/>
            <a:ext cx="3154834" cy="307777"/>
          </a:xfrm>
          <a:prstGeom prst="rect">
            <a:avLst/>
          </a:prstGeom>
          <a:noFill/>
        </p:spPr>
        <p:txBody>
          <a:bodyPr wrap="square" rtlCol="0">
            <a:spAutoFit/>
          </a:bodyPr>
          <a:lstStyle/>
          <a:p>
            <a:r>
              <a:rPr lang="en-US" sz="1400" dirty="0"/>
              <a:t>Numerical solution plotted in Paraview</a:t>
            </a:r>
            <a:endParaRPr lang="en-IN" sz="1400" dirty="0"/>
          </a:p>
        </p:txBody>
      </p:sp>
      <p:sp>
        <p:nvSpPr>
          <p:cNvPr id="2" name="TextBox 1">
            <a:extLst>
              <a:ext uri="{FF2B5EF4-FFF2-40B4-BE49-F238E27FC236}">
                <a16:creationId xmlns:a16="http://schemas.microsoft.com/office/drawing/2014/main" id="{24B7D62A-920B-4148-845B-69B54B90A6DE}"/>
              </a:ext>
            </a:extLst>
          </p:cNvPr>
          <p:cNvSpPr txBox="1"/>
          <p:nvPr/>
        </p:nvSpPr>
        <p:spPr>
          <a:xfrm>
            <a:off x="790731" y="2738158"/>
            <a:ext cx="1443228" cy="307329"/>
          </a:xfrm>
          <a:prstGeom prst="rect">
            <a:avLst/>
          </a:prstGeom>
          <a:noFill/>
        </p:spPr>
        <p:txBody>
          <a:bodyPr wrap="square" rtlCol="0">
            <a:spAutoFit/>
          </a:bodyPr>
          <a:lstStyle/>
          <a:p>
            <a:r>
              <a:rPr lang="en-US" sz="1400" dirty="0"/>
              <a:t>Cantilever beam</a:t>
            </a:r>
            <a:endParaRPr lang="en-IN" sz="1400" dirty="0"/>
          </a:p>
        </p:txBody>
      </p:sp>
      <p:pic>
        <p:nvPicPr>
          <p:cNvPr id="19" name="Picture 18">
            <a:extLst>
              <a:ext uri="{FF2B5EF4-FFF2-40B4-BE49-F238E27FC236}">
                <a16:creationId xmlns:a16="http://schemas.microsoft.com/office/drawing/2014/main" id="{E309BB7B-E270-4A16-8293-3D16CE211A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5338" y="1281470"/>
            <a:ext cx="1919848" cy="1240377"/>
          </a:xfrm>
          <a:prstGeom prst="rect">
            <a:avLst/>
          </a:prstGeom>
        </p:spPr>
      </p:pic>
      <p:pic>
        <p:nvPicPr>
          <p:cNvPr id="21" name="Picture 20">
            <a:extLst>
              <a:ext uri="{FF2B5EF4-FFF2-40B4-BE49-F238E27FC236}">
                <a16:creationId xmlns:a16="http://schemas.microsoft.com/office/drawing/2014/main" id="{38C949A3-EBEE-43AC-80B1-1DD3DF12CB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880" y="1317443"/>
            <a:ext cx="2360573" cy="1420715"/>
          </a:xfrm>
          <a:prstGeom prst="rect">
            <a:avLst/>
          </a:prstGeom>
        </p:spPr>
      </p:pic>
      <p:pic>
        <p:nvPicPr>
          <p:cNvPr id="20" name="Picture 19">
            <a:extLst>
              <a:ext uri="{FF2B5EF4-FFF2-40B4-BE49-F238E27FC236}">
                <a16:creationId xmlns:a16="http://schemas.microsoft.com/office/drawing/2014/main" id="{763915B6-BCB9-4347-A312-09285262C1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9186" y="3457082"/>
            <a:ext cx="2950534" cy="2428609"/>
          </a:xfrm>
          <a:prstGeom prst="rect">
            <a:avLst/>
          </a:prstGeom>
        </p:spPr>
      </p:pic>
      <p:pic>
        <p:nvPicPr>
          <p:cNvPr id="22" name="Picture 21">
            <a:extLst>
              <a:ext uri="{FF2B5EF4-FFF2-40B4-BE49-F238E27FC236}">
                <a16:creationId xmlns:a16="http://schemas.microsoft.com/office/drawing/2014/main" id="{87D158D6-C9A0-4653-BE90-31CD8FF723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0214" y="4235631"/>
            <a:ext cx="2920889" cy="1947257"/>
          </a:xfrm>
          <a:prstGeom prst="rect">
            <a:avLst/>
          </a:prstGeom>
        </p:spPr>
      </p:pic>
      <p:pic>
        <p:nvPicPr>
          <p:cNvPr id="30" name="Picture 29">
            <a:extLst>
              <a:ext uri="{FF2B5EF4-FFF2-40B4-BE49-F238E27FC236}">
                <a16:creationId xmlns:a16="http://schemas.microsoft.com/office/drawing/2014/main" id="{62D2CC09-1C90-4106-BE1F-04B333F84F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79366" y="4235631"/>
            <a:ext cx="2920890" cy="1947259"/>
          </a:xfrm>
          <a:prstGeom prst="rect">
            <a:avLst/>
          </a:prstGeom>
        </p:spPr>
      </p:pic>
      <p:pic>
        <p:nvPicPr>
          <p:cNvPr id="34" name="Picture 33">
            <a:extLst>
              <a:ext uri="{FF2B5EF4-FFF2-40B4-BE49-F238E27FC236}">
                <a16:creationId xmlns:a16="http://schemas.microsoft.com/office/drawing/2014/main" id="{71CF6B38-5BE1-4B29-A0B6-7100896939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12313" y="611495"/>
            <a:ext cx="3617580" cy="3695312"/>
          </a:xfrm>
          <a:prstGeom prst="rect">
            <a:avLst/>
          </a:prstGeom>
        </p:spPr>
      </p:pic>
    </p:spTree>
    <p:extLst>
      <p:ext uri="{BB962C8B-B14F-4D97-AF65-F5344CB8AC3E}">
        <p14:creationId xmlns:p14="http://schemas.microsoft.com/office/powerpoint/2010/main" val="4269618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5A5B991-DBAB-4001-A3FA-07397CC516EE}"/>
              </a:ext>
            </a:extLst>
          </p:cNvPr>
          <p:cNvSpPr>
            <a:spLocks noGrp="1"/>
          </p:cNvSpPr>
          <p:nvPr>
            <p:ph type="ftr" sz="quarter" idx="11"/>
          </p:nvPr>
        </p:nvSpPr>
        <p:spPr/>
        <p:txBody>
          <a:bodyPr/>
          <a:lstStyle/>
          <a:p>
            <a:r>
              <a:rPr lang="en-IN" dirty="0"/>
              <a:t>Viswambhar Yasa| Computational Material Science | Personal Programming Project| TU Bergakademie Freiberg</a:t>
            </a:r>
          </a:p>
        </p:txBody>
      </p:sp>
      <p:cxnSp>
        <p:nvCxnSpPr>
          <p:cNvPr id="6" name="Straight Connector 5">
            <a:extLst>
              <a:ext uri="{FF2B5EF4-FFF2-40B4-BE49-F238E27FC236}">
                <a16:creationId xmlns:a16="http://schemas.microsoft.com/office/drawing/2014/main" id="{E4CCC97C-3164-4099-8DB2-7538BC00FF61}"/>
              </a:ext>
            </a:extLst>
          </p:cNvPr>
          <p:cNvCxnSpPr/>
          <p:nvPr/>
        </p:nvCxnSpPr>
        <p:spPr>
          <a:xfrm>
            <a:off x="0" y="523220"/>
            <a:ext cx="12192000"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BF0D991-4574-4C21-A24B-1F5D38D5E4AB}"/>
              </a:ext>
            </a:extLst>
          </p:cNvPr>
          <p:cNvSpPr txBox="1"/>
          <p:nvPr/>
        </p:nvSpPr>
        <p:spPr>
          <a:xfrm>
            <a:off x="4005262" y="19050"/>
            <a:ext cx="4181475" cy="523220"/>
          </a:xfrm>
          <a:prstGeom prst="rect">
            <a:avLst/>
          </a:prstGeom>
          <a:noFill/>
        </p:spPr>
        <p:txBody>
          <a:bodyPr wrap="square">
            <a:spAutoFit/>
          </a:bodyPr>
          <a:lstStyle>
            <a:defPPr>
              <a:defRPr lang="en-US"/>
            </a:defPPr>
            <a:lvl1pPr>
              <a:defRPr b="1">
                <a:solidFill>
                  <a:schemeClr val="accent1">
                    <a:lumMod val="50000"/>
                  </a:schemeClr>
                </a:solidFill>
                <a:latin typeface="CMCSC10"/>
              </a:defRPr>
            </a:lvl1pPr>
          </a:lstStyle>
          <a:p>
            <a:r>
              <a:rPr lang="en-US" sz="2800" dirty="0"/>
              <a:t>RESULTS AND DISCUSSION</a:t>
            </a:r>
            <a:r>
              <a:rPr lang="en-IN" sz="2800" dirty="0"/>
              <a:t> </a:t>
            </a:r>
          </a:p>
        </p:txBody>
      </p:sp>
      <p:sp>
        <p:nvSpPr>
          <p:cNvPr id="13" name="TextBox 12">
            <a:extLst>
              <a:ext uri="{FF2B5EF4-FFF2-40B4-BE49-F238E27FC236}">
                <a16:creationId xmlns:a16="http://schemas.microsoft.com/office/drawing/2014/main" id="{171397B4-A065-4EC4-838C-4FA3382C86D3}"/>
              </a:ext>
            </a:extLst>
          </p:cNvPr>
          <p:cNvSpPr txBox="1"/>
          <p:nvPr/>
        </p:nvSpPr>
        <p:spPr>
          <a:xfrm>
            <a:off x="999965" y="547418"/>
            <a:ext cx="3979309" cy="369332"/>
          </a:xfrm>
          <a:prstGeom prst="rect">
            <a:avLst/>
          </a:prstGeom>
          <a:noFill/>
        </p:spPr>
        <p:txBody>
          <a:bodyPr wrap="square" rtlCol="0">
            <a:spAutoFit/>
          </a:bodyPr>
          <a:lstStyle/>
          <a:p>
            <a:r>
              <a:rPr lang="en-US" b="1" u="sng" dirty="0"/>
              <a:t>TOPOLOGY OPTIMIZATION USING MMA </a:t>
            </a:r>
            <a:endParaRPr lang="en-IN" b="1" u="sng" dirty="0"/>
          </a:p>
        </p:txBody>
      </p:sp>
      <p:sp>
        <p:nvSpPr>
          <p:cNvPr id="24" name="TextBox 23">
            <a:extLst>
              <a:ext uri="{FF2B5EF4-FFF2-40B4-BE49-F238E27FC236}">
                <a16:creationId xmlns:a16="http://schemas.microsoft.com/office/drawing/2014/main" id="{477CC668-E46C-40AE-9F21-C7577146386C}"/>
              </a:ext>
            </a:extLst>
          </p:cNvPr>
          <p:cNvSpPr txBox="1"/>
          <p:nvPr/>
        </p:nvSpPr>
        <p:spPr>
          <a:xfrm>
            <a:off x="201620" y="875970"/>
            <a:ext cx="1884355" cy="307777"/>
          </a:xfrm>
          <a:prstGeom prst="rect">
            <a:avLst/>
          </a:prstGeom>
          <a:noFill/>
        </p:spPr>
        <p:txBody>
          <a:bodyPr wrap="square" rtlCol="0">
            <a:spAutoFit/>
          </a:bodyPr>
          <a:lstStyle/>
          <a:p>
            <a:r>
              <a:rPr lang="en-US" sz="1400" dirty="0"/>
              <a:t>Problem statements : 3</a:t>
            </a:r>
          </a:p>
        </p:txBody>
      </p:sp>
      <p:sp>
        <p:nvSpPr>
          <p:cNvPr id="26" name="TextBox 25">
            <a:extLst>
              <a:ext uri="{FF2B5EF4-FFF2-40B4-BE49-F238E27FC236}">
                <a16:creationId xmlns:a16="http://schemas.microsoft.com/office/drawing/2014/main" id="{08925469-E8C4-4E3F-A51D-FBDA80A9371A}"/>
              </a:ext>
            </a:extLst>
          </p:cNvPr>
          <p:cNvSpPr txBox="1"/>
          <p:nvPr/>
        </p:nvSpPr>
        <p:spPr>
          <a:xfrm>
            <a:off x="3149819" y="2645228"/>
            <a:ext cx="1587775" cy="523220"/>
          </a:xfrm>
          <a:prstGeom prst="rect">
            <a:avLst/>
          </a:prstGeom>
          <a:noFill/>
        </p:spPr>
        <p:txBody>
          <a:bodyPr wrap="square" rtlCol="0">
            <a:spAutoFit/>
          </a:bodyPr>
          <a:lstStyle/>
          <a:p>
            <a:r>
              <a:rPr lang="en-US" sz="1400" dirty="0"/>
              <a:t>Analytical solution from literature[3]. </a:t>
            </a:r>
            <a:endParaRPr lang="en-IN" sz="1400" dirty="0"/>
          </a:p>
        </p:txBody>
      </p:sp>
      <p:pic>
        <p:nvPicPr>
          <p:cNvPr id="29" name="Picture 28">
            <a:extLst>
              <a:ext uri="{FF2B5EF4-FFF2-40B4-BE49-F238E27FC236}">
                <a16:creationId xmlns:a16="http://schemas.microsoft.com/office/drawing/2014/main" id="{B7CE2971-23FD-43A9-A51D-F74C30C05E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1" y="6118640"/>
            <a:ext cx="645351" cy="641729"/>
          </a:xfrm>
          <a:prstGeom prst="rect">
            <a:avLst/>
          </a:prstGeom>
        </p:spPr>
      </p:pic>
      <p:pic>
        <p:nvPicPr>
          <p:cNvPr id="31" name="Picture 30">
            <a:extLst>
              <a:ext uri="{FF2B5EF4-FFF2-40B4-BE49-F238E27FC236}">
                <a16:creationId xmlns:a16="http://schemas.microsoft.com/office/drawing/2014/main" id="{34C1CB54-AE3D-49B0-9CB1-F9455D782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6870" y="6181806"/>
            <a:ext cx="1046772" cy="626973"/>
          </a:xfrm>
          <a:prstGeom prst="rect">
            <a:avLst/>
          </a:prstGeom>
        </p:spPr>
      </p:pic>
      <p:sp>
        <p:nvSpPr>
          <p:cNvPr id="32" name="Slide Number Placeholder 18">
            <a:extLst>
              <a:ext uri="{FF2B5EF4-FFF2-40B4-BE49-F238E27FC236}">
                <a16:creationId xmlns:a16="http://schemas.microsoft.com/office/drawing/2014/main" id="{8537537A-59F6-4FD1-A941-EBA39E00E632}"/>
              </a:ext>
            </a:extLst>
          </p:cNvPr>
          <p:cNvSpPr>
            <a:spLocks noGrp="1"/>
          </p:cNvSpPr>
          <p:nvPr>
            <p:ph type="sldNum" sz="quarter" idx="12"/>
          </p:nvPr>
        </p:nvSpPr>
        <p:spPr>
          <a:xfrm>
            <a:off x="8559800" y="6316345"/>
            <a:ext cx="2037080" cy="365125"/>
          </a:xfrm>
        </p:spPr>
        <p:txBody>
          <a:bodyPr/>
          <a:lstStyle/>
          <a:p>
            <a:fld id="{8AA12C9F-78CD-4D38-A4B0-31BC9A604612}" type="slidenum">
              <a:rPr lang="en-IN" smtClean="0"/>
              <a:t>18</a:t>
            </a:fld>
            <a:endParaRPr lang="en-IN" dirty="0"/>
          </a:p>
        </p:txBody>
      </p:sp>
      <p:sp>
        <p:nvSpPr>
          <p:cNvPr id="33" name="TextBox 32">
            <a:extLst>
              <a:ext uri="{FF2B5EF4-FFF2-40B4-BE49-F238E27FC236}">
                <a16:creationId xmlns:a16="http://schemas.microsoft.com/office/drawing/2014/main" id="{D8F75878-D19A-48DF-BC4B-8F6DB0B7D112}"/>
              </a:ext>
            </a:extLst>
          </p:cNvPr>
          <p:cNvSpPr txBox="1"/>
          <p:nvPr/>
        </p:nvSpPr>
        <p:spPr>
          <a:xfrm>
            <a:off x="1298159" y="5960299"/>
            <a:ext cx="3154834" cy="307777"/>
          </a:xfrm>
          <a:prstGeom prst="rect">
            <a:avLst/>
          </a:prstGeom>
          <a:noFill/>
        </p:spPr>
        <p:txBody>
          <a:bodyPr wrap="square" rtlCol="0">
            <a:spAutoFit/>
          </a:bodyPr>
          <a:lstStyle/>
          <a:p>
            <a:r>
              <a:rPr lang="en-US" sz="1400" dirty="0"/>
              <a:t>Numerical solution plotted in Paraview</a:t>
            </a:r>
            <a:endParaRPr lang="en-IN" sz="1400" dirty="0"/>
          </a:p>
        </p:txBody>
      </p:sp>
      <p:sp>
        <p:nvSpPr>
          <p:cNvPr id="2" name="TextBox 1">
            <a:extLst>
              <a:ext uri="{FF2B5EF4-FFF2-40B4-BE49-F238E27FC236}">
                <a16:creationId xmlns:a16="http://schemas.microsoft.com/office/drawing/2014/main" id="{24B7D62A-920B-4148-845B-69B54B90A6DE}"/>
              </a:ext>
            </a:extLst>
          </p:cNvPr>
          <p:cNvSpPr txBox="1"/>
          <p:nvPr/>
        </p:nvSpPr>
        <p:spPr>
          <a:xfrm>
            <a:off x="506666" y="2752950"/>
            <a:ext cx="2115719" cy="307777"/>
          </a:xfrm>
          <a:prstGeom prst="rect">
            <a:avLst/>
          </a:prstGeom>
          <a:noFill/>
        </p:spPr>
        <p:txBody>
          <a:bodyPr wrap="square" rtlCol="0">
            <a:spAutoFit/>
          </a:bodyPr>
          <a:lstStyle/>
          <a:p>
            <a:r>
              <a:rPr lang="en-US" sz="1400" dirty="0"/>
              <a:t>Simple supported beam</a:t>
            </a:r>
            <a:endParaRPr lang="en-IN" sz="1400" dirty="0"/>
          </a:p>
        </p:txBody>
      </p:sp>
      <p:pic>
        <p:nvPicPr>
          <p:cNvPr id="23" name="Picture 22">
            <a:extLst>
              <a:ext uri="{FF2B5EF4-FFF2-40B4-BE49-F238E27FC236}">
                <a16:creationId xmlns:a16="http://schemas.microsoft.com/office/drawing/2014/main" id="{19EA9FF7-A074-4FC8-AFF9-626A927918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422" y="1168956"/>
            <a:ext cx="2256209" cy="1583994"/>
          </a:xfrm>
          <a:prstGeom prst="rect">
            <a:avLst/>
          </a:prstGeom>
        </p:spPr>
      </p:pic>
      <p:pic>
        <p:nvPicPr>
          <p:cNvPr id="25" name="Picture 24">
            <a:extLst>
              <a:ext uri="{FF2B5EF4-FFF2-40B4-BE49-F238E27FC236}">
                <a16:creationId xmlns:a16="http://schemas.microsoft.com/office/drawing/2014/main" id="{2FA99366-D6C3-4ECF-94DE-988979A954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6870" y="1288444"/>
            <a:ext cx="2336641" cy="1211048"/>
          </a:xfrm>
          <a:prstGeom prst="rect">
            <a:avLst/>
          </a:prstGeom>
        </p:spPr>
      </p:pic>
      <p:pic>
        <p:nvPicPr>
          <p:cNvPr id="27" name="Picture 26">
            <a:extLst>
              <a:ext uri="{FF2B5EF4-FFF2-40B4-BE49-F238E27FC236}">
                <a16:creationId xmlns:a16="http://schemas.microsoft.com/office/drawing/2014/main" id="{CF1B4FAB-DC14-4B34-9FBB-2DDB039795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6408" y="3500079"/>
            <a:ext cx="2913443" cy="2398079"/>
          </a:xfrm>
          <a:prstGeom prst="rect">
            <a:avLst/>
          </a:prstGeom>
        </p:spPr>
      </p:pic>
      <p:pic>
        <p:nvPicPr>
          <p:cNvPr id="28" name="Picture 27">
            <a:extLst>
              <a:ext uri="{FF2B5EF4-FFF2-40B4-BE49-F238E27FC236}">
                <a16:creationId xmlns:a16="http://schemas.microsoft.com/office/drawing/2014/main" id="{9544A17A-F343-47E6-BD0F-4800C391D1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7091" y="4226106"/>
            <a:ext cx="2909684" cy="1939789"/>
          </a:xfrm>
          <a:prstGeom prst="rect">
            <a:avLst/>
          </a:prstGeom>
        </p:spPr>
      </p:pic>
      <p:pic>
        <p:nvPicPr>
          <p:cNvPr id="35" name="Picture 34">
            <a:extLst>
              <a:ext uri="{FF2B5EF4-FFF2-40B4-BE49-F238E27FC236}">
                <a16:creationId xmlns:a16="http://schemas.microsoft.com/office/drawing/2014/main" id="{117CE4D5-219B-4EAE-99F3-7682DDE8FC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40780" y="4203376"/>
            <a:ext cx="2958067" cy="1972044"/>
          </a:xfrm>
          <a:prstGeom prst="rect">
            <a:avLst/>
          </a:prstGeom>
        </p:spPr>
      </p:pic>
      <p:pic>
        <p:nvPicPr>
          <p:cNvPr id="36" name="Picture 35">
            <a:extLst>
              <a:ext uri="{FF2B5EF4-FFF2-40B4-BE49-F238E27FC236}">
                <a16:creationId xmlns:a16="http://schemas.microsoft.com/office/drawing/2014/main" id="{72762501-EDD6-4F53-ADED-D5B3FA95A55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10273" y="601196"/>
            <a:ext cx="4099053" cy="3668818"/>
          </a:xfrm>
          <a:prstGeom prst="rect">
            <a:avLst/>
          </a:prstGeom>
        </p:spPr>
      </p:pic>
    </p:spTree>
    <p:extLst>
      <p:ext uri="{BB962C8B-B14F-4D97-AF65-F5344CB8AC3E}">
        <p14:creationId xmlns:p14="http://schemas.microsoft.com/office/powerpoint/2010/main" val="1900697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5A5B991-DBAB-4001-A3FA-07397CC516EE}"/>
              </a:ext>
            </a:extLst>
          </p:cNvPr>
          <p:cNvSpPr>
            <a:spLocks noGrp="1"/>
          </p:cNvSpPr>
          <p:nvPr>
            <p:ph type="ftr" sz="quarter" idx="11"/>
          </p:nvPr>
        </p:nvSpPr>
        <p:spPr/>
        <p:txBody>
          <a:bodyPr/>
          <a:lstStyle/>
          <a:p>
            <a:r>
              <a:rPr lang="en-IN" dirty="0"/>
              <a:t>Viswambhar Yasa| Computational Material Science | Personal Programming Project| TU Bergakademie Freiberg</a:t>
            </a:r>
          </a:p>
        </p:txBody>
      </p:sp>
      <p:cxnSp>
        <p:nvCxnSpPr>
          <p:cNvPr id="6" name="Straight Connector 5">
            <a:extLst>
              <a:ext uri="{FF2B5EF4-FFF2-40B4-BE49-F238E27FC236}">
                <a16:creationId xmlns:a16="http://schemas.microsoft.com/office/drawing/2014/main" id="{E4CCC97C-3164-4099-8DB2-7538BC00FF61}"/>
              </a:ext>
            </a:extLst>
          </p:cNvPr>
          <p:cNvCxnSpPr/>
          <p:nvPr/>
        </p:nvCxnSpPr>
        <p:spPr>
          <a:xfrm>
            <a:off x="0" y="523220"/>
            <a:ext cx="12192000"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BF0D991-4574-4C21-A24B-1F5D38D5E4AB}"/>
              </a:ext>
            </a:extLst>
          </p:cNvPr>
          <p:cNvSpPr txBox="1"/>
          <p:nvPr/>
        </p:nvSpPr>
        <p:spPr>
          <a:xfrm>
            <a:off x="4005262" y="19050"/>
            <a:ext cx="4181475" cy="523220"/>
          </a:xfrm>
          <a:prstGeom prst="rect">
            <a:avLst/>
          </a:prstGeom>
          <a:noFill/>
        </p:spPr>
        <p:txBody>
          <a:bodyPr wrap="square">
            <a:spAutoFit/>
          </a:bodyPr>
          <a:lstStyle>
            <a:defPPr>
              <a:defRPr lang="en-US"/>
            </a:defPPr>
            <a:lvl1pPr>
              <a:defRPr b="1">
                <a:solidFill>
                  <a:schemeClr val="accent1">
                    <a:lumMod val="50000"/>
                  </a:schemeClr>
                </a:solidFill>
                <a:latin typeface="CMCSC10"/>
              </a:defRPr>
            </a:lvl1pPr>
          </a:lstStyle>
          <a:p>
            <a:r>
              <a:rPr lang="en-US" sz="2800" dirty="0"/>
              <a:t>RESULTS AND DISCUSSION</a:t>
            </a:r>
            <a:r>
              <a:rPr lang="en-IN" sz="2800" dirty="0"/>
              <a:t> </a:t>
            </a:r>
          </a:p>
        </p:txBody>
      </p:sp>
      <p:sp>
        <p:nvSpPr>
          <p:cNvPr id="13" name="TextBox 12">
            <a:extLst>
              <a:ext uri="{FF2B5EF4-FFF2-40B4-BE49-F238E27FC236}">
                <a16:creationId xmlns:a16="http://schemas.microsoft.com/office/drawing/2014/main" id="{171397B4-A065-4EC4-838C-4FA3382C86D3}"/>
              </a:ext>
            </a:extLst>
          </p:cNvPr>
          <p:cNvSpPr txBox="1"/>
          <p:nvPr/>
        </p:nvSpPr>
        <p:spPr>
          <a:xfrm>
            <a:off x="999965" y="547418"/>
            <a:ext cx="3979309" cy="369332"/>
          </a:xfrm>
          <a:prstGeom prst="rect">
            <a:avLst/>
          </a:prstGeom>
          <a:noFill/>
        </p:spPr>
        <p:txBody>
          <a:bodyPr wrap="square" rtlCol="0">
            <a:spAutoFit/>
          </a:bodyPr>
          <a:lstStyle/>
          <a:p>
            <a:r>
              <a:rPr lang="en-US" b="1" u="sng" dirty="0"/>
              <a:t>TOPOLOGY OPTIMIZATION USING MMA </a:t>
            </a:r>
            <a:endParaRPr lang="en-IN" b="1" u="sng" dirty="0"/>
          </a:p>
        </p:txBody>
      </p:sp>
      <p:sp>
        <p:nvSpPr>
          <p:cNvPr id="24" name="TextBox 23">
            <a:extLst>
              <a:ext uri="{FF2B5EF4-FFF2-40B4-BE49-F238E27FC236}">
                <a16:creationId xmlns:a16="http://schemas.microsoft.com/office/drawing/2014/main" id="{477CC668-E46C-40AE-9F21-C7577146386C}"/>
              </a:ext>
            </a:extLst>
          </p:cNvPr>
          <p:cNvSpPr txBox="1"/>
          <p:nvPr/>
        </p:nvSpPr>
        <p:spPr>
          <a:xfrm>
            <a:off x="201620" y="875970"/>
            <a:ext cx="1884355" cy="307777"/>
          </a:xfrm>
          <a:prstGeom prst="rect">
            <a:avLst/>
          </a:prstGeom>
          <a:noFill/>
        </p:spPr>
        <p:txBody>
          <a:bodyPr wrap="square" rtlCol="0">
            <a:spAutoFit/>
          </a:bodyPr>
          <a:lstStyle/>
          <a:p>
            <a:r>
              <a:rPr lang="en-US" sz="1400" dirty="0"/>
              <a:t>Problem statements : 3</a:t>
            </a:r>
          </a:p>
        </p:txBody>
      </p:sp>
      <p:sp>
        <p:nvSpPr>
          <p:cNvPr id="26" name="TextBox 25">
            <a:extLst>
              <a:ext uri="{FF2B5EF4-FFF2-40B4-BE49-F238E27FC236}">
                <a16:creationId xmlns:a16="http://schemas.microsoft.com/office/drawing/2014/main" id="{08925469-E8C4-4E3F-A51D-FBDA80A9371A}"/>
              </a:ext>
            </a:extLst>
          </p:cNvPr>
          <p:cNvSpPr txBox="1"/>
          <p:nvPr/>
        </p:nvSpPr>
        <p:spPr>
          <a:xfrm>
            <a:off x="3333601" y="3451254"/>
            <a:ext cx="1587775" cy="523220"/>
          </a:xfrm>
          <a:prstGeom prst="rect">
            <a:avLst/>
          </a:prstGeom>
          <a:noFill/>
        </p:spPr>
        <p:txBody>
          <a:bodyPr wrap="square" rtlCol="0">
            <a:spAutoFit/>
          </a:bodyPr>
          <a:lstStyle/>
          <a:p>
            <a:r>
              <a:rPr lang="en-US" sz="1400" dirty="0"/>
              <a:t>Analytical solution from literature[6]. </a:t>
            </a:r>
            <a:endParaRPr lang="en-IN" sz="1400" dirty="0"/>
          </a:p>
        </p:txBody>
      </p:sp>
      <p:pic>
        <p:nvPicPr>
          <p:cNvPr id="29" name="Picture 28">
            <a:extLst>
              <a:ext uri="{FF2B5EF4-FFF2-40B4-BE49-F238E27FC236}">
                <a16:creationId xmlns:a16="http://schemas.microsoft.com/office/drawing/2014/main" id="{B7CE2971-23FD-43A9-A51D-F74C30C05E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1" y="6118640"/>
            <a:ext cx="645351" cy="641729"/>
          </a:xfrm>
          <a:prstGeom prst="rect">
            <a:avLst/>
          </a:prstGeom>
        </p:spPr>
      </p:pic>
      <p:pic>
        <p:nvPicPr>
          <p:cNvPr id="31" name="Picture 30">
            <a:extLst>
              <a:ext uri="{FF2B5EF4-FFF2-40B4-BE49-F238E27FC236}">
                <a16:creationId xmlns:a16="http://schemas.microsoft.com/office/drawing/2014/main" id="{34C1CB54-AE3D-49B0-9CB1-F9455D782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6870" y="6181806"/>
            <a:ext cx="1046772" cy="626973"/>
          </a:xfrm>
          <a:prstGeom prst="rect">
            <a:avLst/>
          </a:prstGeom>
        </p:spPr>
      </p:pic>
      <p:sp>
        <p:nvSpPr>
          <p:cNvPr id="32" name="Slide Number Placeholder 18">
            <a:extLst>
              <a:ext uri="{FF2B5EF4-FFF2-40B4-BE49-F238E27FC236}">
                <a16:creationId xmlns:a16="http://schemas.microsoft.com/office/drawing/2014/main" id="{8537537A-59F6-4FD1-A941-EBA39E00E632}"/>
              </a:ext>
            </a:extLst>
          </p:cNvPr>
          <p:cNvSpPr>
            <a:spLocks noGrp="1"/>
          </p:cNvSpPr>
          <p:nvPr>
            <p:ph type="sldNum" sz="quarter" idx="12"/>
          </p:nvPr>
        </p:nvSpPr>
        <p:spPr>
          <a:xfrm>
            <a:off x="8559800" y="6316345"/>
            <a:ext cx="2037080" cy="365125"/>
          </a:xfrm>
        </p:spPr>
        <p:txBody>
          <a:bodyPr/>
          <a:lstStyle/>
          <a:p>
            <a:fld id="{8AA12C9F-78CD-4D38-A4B0-31BC9A604612}" type="slidenum">
              <a:rPr lang="en-IN" smtClean="0"/>
              <a:t>19</a:t>
            </a:fld>
            <a:endParaRPr lang="en-IN" dirty="0"/>
          </a:p>
        </p:txBody>
      </p:sp>
      <p:sp>
        <p:nvSpPr>
          <p:cNvPr id="2" name="TextBox 1">
            <a:extLst>
              <a:ext uri="{FF2B5EF4-FFF2-40B4-BE49-F238E27FC236}">
                <a16:creationId xmlns:a16="http://schemas.microsoft.com/office/drawing/2014/main" id="{24B7D62A-920B-4148-845B-69B54B90A6DE}"/>
              </a:ext>
            </a:extLst>
          </p:cNvPr>
          <p:cNvSpPr txBox="1"/>
          <p:nvPr/>
        </p:nvSpPr>
        <p:spPr>
          <a:xfrm>
            <a:off x="470124" y="3554712"/>
            <a:ext cx="2115719" cy="307777"/>
          </a:xfrm>
          <a:prstGeom prst="rect">
            <a:avLst/>
          </a:prstGeom>
          <a:noFill/>
        </p:spPr>
        <p:txBody>
          <a:bodyPr wrap="square" rtlCol="0">
            <a:spAutoFit/>
          </a:bodyPr>
          <a:lstStyle/>
          <a:p>
            <a:r>
              <a:rPr lang="en-US" sz="1400" dirty="0"/>
              <a:t>Simple supported beam</a:t>
            </a:r>
            <a:endParaRPr lang="en-IN" sz="1400" dirty="0"/>
          </a:p>
        </p:txBody>
      </p:sp>
      <p:pic>
        <p:nvPicPr>
          <p:cNvPr id="19" name="Picture 18">
            <a:extLst>
              <a:ext uri="{FF2B5EF4-FFF2-40B4-BE49-F238E27FC236}">
                <a16:creationId xmlns:a16="http://schemas.microsoft.com/office/drawing/2014/main" id="{3C0C388F-543C-4B42-B8E5-6A4A14E04BA1}"/>
              </a:ext>
            </a:extLst>
          </p:cNvPr>
          <p:cNvPicPr>
            <a:picLocks noChangeAspect="1"/>
          </p:cNvPicPr>
          <p:nvPr/>
        </p:nvPicPr>
        <p:blipFill>
          <a:blip r:embed="rId4"/>
          <a:stretch>
            <a:fillRect/>
          </a:stretch>
        </p:blipFill>
        <p:spPr>
          <a:xfrm>
            <a:off x="372740" y="1153092"/>
            <a:ext cx="2310488" cy="2374868"/>
          </a:xfrm>
          <a:prstGeom prst="rect">
            <a:avLst/>
          </a:prstGeom>
        </p:spPr>
      </p:pic>
      <p:pic>
        <p:nvPicPr>
          <p:cNvPr id="21" name="Picture 20">
            <a:extLst>
              <a:ext uri="{FF2B5EF4-FFF2-40B4-BE49-F238E27FC236}">
                <a16:creationId xmlns:a16="http://schemas.microsoft.com/office/drawing/2014/main" id="{ED2D1A8D-7D81-4D64-9542-C4356CF519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740" y="3974474"/>
            <a:ext cx="2909685" cy="1939790"/>
          </a:xfrm>
          <a:prstGeom prst="rect">
            <a:avLst/>
          </a:prstGeom>
        </p:spPr>
      </p:pic>
      <p:pic>
        <p:nvPicPr>
          <p:cNvPr id="22" name="Picture 21">
            <a:extLst>
              <a:ext uri="{FF2B5EF4-FFF2-40B4-BE49-F238E27FC236}">
                <a16:creationId xmlns:a16="http://schemas.microsoft.com/office/drawing/2014/main" id="{2067B753-B86D-4A92-B002-59E0DF3590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482" y="4114645"/>
            <a:ext cx="2941676" cy="1961117"/>
          </a:xfrm>
          <a:prstGeom prst="rect">
            <a:avLst/>
          </a:prstGeom>
        </p:spPr>
      </p:pic>
      <p:pic>
        <p:nvPicPr>
          <p:cNvPr id="30" name="Picture 29">
            <a:extLst>
              <a:ext uri="{FF2B5EF4-FFF2-40B4-BE49-F238E27FC236}">
                <a16:creationId xmlns:a16="http://schemas.microsoft.com/office/drawing/2014/main" id="{90048CDB-21D3-4B8B-81E3-2CC6613792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2425" y="4065132"/>
            <a:ext cx="2994075" cy="1996049"/>
          </a:xfrm>
          <a:prstGeom prst="rect">
            <a:avLst/>
          </a:prstGeom>
        </p:spPr>
      </p:pic>
      <p:pic>
        <p:nvPicPr>
          <p:cNvPr id="34" name="Picture 33">
            <a:extLst>
              <a:ext uri="{FF2B5EF4-FFF2-40B4-BE49-F238E27FC236}">
                <a16:creationId xmlns:a16="http://schemas.microsoft.com/office/drawing/2014/main" id="{80258D3D-B867-4D5B-9543-6B0225950B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2110" y="732084"/>
            <a:ext cx="5783456" cy="4337591"/>
          </a:xfrm>
          <a:prstGeom prst="rect">
            <a:avLst/>
          </a:prstGeom>
        </p:spPr>
      </p:pic>
      <p:sp>
        <p:nvSpPr>
          <p:cNvPr id="37" name="TextBox 36">
            <a:extLst>
              <a:ext uri="{FF2B5EF4-FFF2-40B4-BE49-F238E27FC236}">
                <a16:creationId xmlns:a16="http://schemas.microsoft.com/office/drawing/2014/main" id="{69885D75-4039-4DBF-81F3-38CEFEEDE0F1}"/>
              </a:ext>
            </a:extLst>
          </p:cNvPr>
          <p:cNvSpPr txBox="1"/>
          <p:nvPr/>
        </p:nvSpPr>
        <p:spPr>
          <a:xfrm>
            <a:off x="7473578" y="5210955"/>
            <a:ext cx="3220519" cy="307777"/>
          </a:xfrm>
          <a:prstGeom prst="rect">
            <a:avLst/>
          </a:prstGeom>
          <a:noFill/>
        </p:spPr>
        <p:txBody>
          <a:bodyPr wrap="square" rtlCol="0">
            <a:spAutoFit/>
          </a:bodyPr>
          <a:lstStyle/>
          <a:p>
            <a:r>
              <a:rPr lang="en-US" sz="1400" dirty="0"/>
              <a:t>Numerical solution plotted using pyvista</a:t>
            </a:r>
            <a:endParaRPr lang="en-IN" sz="1400" dirty="0"/>
          </a:p>
        </p:txBody>
      </p:sp>
      <p:pic>
        <p:nvPicPr>
          <p:cNvPr id="5" name="Picture 4">
            <a:extLst>
              <a:ext uri="{FF2B5EF4-FFF2-40B4-BE49-F238E27FC236}">
                <a16:creationId xmlns:a16="http://schemas.microsoft.com/office/drawing/2014/main" id="{896173F1-C8B5-43EB-9509-D030AB2C84D3}"/>
              </a:ext>
            </a:extLst>
          </p:cNvPr>
          <p:cNvPicPr>
            <a:picLocks noChangeAspect="1"/>
          </p:cNvPicPr>
          <p:nvPr/>
        </p:nvPicPr>
        <p:blipFill>
          <a:blip r:embed="rId8"/>
          <a:stretch>
            <a:fillRect/>
          </a:stretch>
        </p:blipFill>
        <p:spPr>
          <a:xfrm>
            <a:off x="2777637" y="1529958"/>
            <a:ext cx="2698948" cy="1621135"/>
          </a:xfrm>
          <a:prstGeom prst="rect">
            <a:avLst/>
          </a:prstGeom>
        </p:spPr>
      </p:pic>
    </p:spTree>
    <p:extLst>
      <p:ext uri="{BB962C8B-B14F-4D97-AF65-F5344CB8AC3E}">
        <p14:creationId xmlns:p14="http://schemas.microsoft.com/office/powerpoint/2010/main" val="3050241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6DA02D5-01DE-4FFD-ABF5-1326ABD45F03}"/>
              </a:ext>
            </a:extLst>
          </p:cNvPr>
          <p:cNvCxnSpPr/>
          <p:nvPr/>
        </p:nvCxnSpPr>
        <p:spPr>
          <a:xfrm>
            <a:off x="0" y="523220"/>
            <a:ext cx="12192000"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5FFEDB-25A9-45C7-8A21-C6BD546881E6}"/>
              </a:ext>
            </a:extLst>
          </p:cNvPr>
          <p:cNvSpPr txBox="1"/>
          <p:nvPr/>
        </p:nvSpPr>
        <p:spPr>
          <a:xfrm>
            <a:off x="3502342" y="0"/>
            <a:ext cx="5387658" cy="523220"/>
          </a:xfrm>
          <a:prstGeom prst="rect">
            <a:avLst/>
          </a:prstGeom>
          <a:noFill/>
        </p:spPr>
        <p:txBody>
          <a:bodyPr wrap="square">
            <a:spAutoFit/>
          </a:bodyPr>
          <a:lstStyle/>
          <a:p>
            <a:r>
              <a:rPr lang="en-US" sz="2800" b="1" dirty="0">
                <a:solidFill>
                  <a:schemeClr val="accent1">
                    <a:lumMod val="50000"/>
                  </a:schemeClr>
                </a:solidFill>
                <a:latin typeface="CMCSC10"/>
              </a:rPr>
              <a:t>INTRODUCTION AND MOTIVATION</a:t>
            </a:r>
            <a:endParaRPr lang="en-IN" sz="2800" b="1" dirty="0">
              <a:solidFill>
                <a:schemeClr val="accent1">
                  <a:lumMod val="50000"/>
                </a:schemeClr>
              </a:solidFill>
              <a:latin typeface="CMCSC10"/>
            </a:endParaRPr>
          </a:p>
        </p:txBody>
      </p:sp>
      <p:sp>
        <p:nvSpPr>
          <p:cNvPr id="13" name="TextBox 12">
            <a:extLst>
              <a:ext uri="{FF2B5EF4-FFF2-40B4-BE49-F238E27FC236}">
                <a16:creationId xmlns:a16="http://schemas.microsoft.com/office/drawing/2014/main" id="{F37A3105-9E1F-41E5-8D77-5ADCF06DCFA0}"/>
              </a:ext>
            </a:extLst>
          </p:cNvPr>
          <p:cNvSpPr txBox="1"/>
          <p:nvPr/>
        </p:nvSpPr>
        <p:spPr>
          <a:xfrm>
            <a:off x="198118" y="708547"/>
            <a:ext cx="7782560" cy="3139321"/>
          </a:xfrm>
          <a:prstGeom prst="rect">
            <a:avLst/>
          </a:prstGeom>
          <a:noFill/>
        </p:spPr>
        <p:txBody>
          <a:bodyPr wrap="square">
            <a:spAutoFit/>
          </a:bodyPr>
          <a:lstStyle/>
          <a:p>
            <a:pPr marL="285750" indent="-285750" algn="just">
              <a:buFont typeface="Arial" panose="020B0604020202020204" pitchFamily="34" charset="0"/>
              <a:buChar char="•"/>
            </a:pPr>
            <a:r>
              <a:rPr lang="en-US" sz="1800" dirty="0"/>
              <a:t>Topology optimization (TO) is a mathematical method that optimizes material layout within a given design space, for a given set of loads, boundary conditions and constraints with the goal of maximizing the performance of the system.</a:t>
            </a:r>
            <a:r>
              <a:rPr lang="en-US" sz="1800" baseline="30000" dirty="0"/>
              <a:t>[1]</a:t>
            </a:r>
            <a:endParaRPr lang="en-US" sz="1800" dirty="0"/>
          </a:p>
          <a:p>
            <a:pPr marL="285750" indent="-285750" algn="just">
              <a:buFont typeface="Arial" panose="020B0604020202020204" pitchFamily="34" charset="0"/>
              <a:buChar char="•"/>
            </a:pPr>
            <a:r>
              <a:rPr lang="en-US" sz="1800" dirty="0"/>
              <a:t>Finite element analysis is considered to be one of the most popular numerical methods which are used to find the approximate solution of partial differential equations.</a:t>
            </a:r>
            <a:r>
              <a:rPr lang="en-US" sz="1800" baseline="30000" dirty="0"/>
              <a:t>[2]</a:t>
            </a:r>
            <a:endParaRPr lang="en-US" sz="1800" dirty="0"/>
          </a:p>
          <a:p>
            <a:pPr marL="285750" indent="-285750" algn="just">
              <a:buFont typeface="Arial" panose="020B0604020202020204" pitchFamily="34" charset="0"/>
              <a:buChar char="•"/>
            </a:pPr>
            <a:r>
              <a:rPr lang="en-US" dirty="0"/>
              <a:t>Standard </a:t>
            </a:r>
            <a:r>
              <a:rPr lang="en-US" sz="1800" dirty="0"/>
              <a:t>FEM utilizes the approximate form of the CAD geometries by discretizing them into a smaller sub-geometry called elements. This geometric approximation may lead to seriously affect the accuracy of the solution and lead to the various numerical errors during the analysis.</a:t>
            </a:r>
            <a:r>
              <a:rPr lang="en-US" sz="1800" baseline="30000" dirty="0"/>
              <a:t>[2]</a:t>
            </a:r>
            <a:endParaRPr lang="en-US" sz="1800" dirty="0"/>
          </a:p>
        </p:txBody>
      </p:sp>
      <p:pic>
        <p:nvPicPr>
          <p:cNvPr id="11" name="Picture 10">
            <a:extLst>
              <a:ext uri="{FF2B5EF4-FFF2-40B4-BE49-F238E27FC236}">
                <a16:creationId xmlns:a16="http://schemas.microsoft.com/office/drawing/2014/main" id="{9515A078-2093-41AF-9390-1BD4A221C8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5209" y="815636"/>
            <a:ext cx="3724138" cy="2925141"/>
          </a:xfrm>
          <a:prstGeom prst="rect">
            <a:avLst/>
          </a:prstGeom>
        </p:spPr>
      </p:pic>
      <p:sp>
        <p:nvSpPr>
          <p:cNvPr id="15" name="TextBox 14">
            <a:extLst>
              <a:ext uri="{FF2B5EF4-FFF2-40B4-BE49-F238E27FC236}">
                <a16:creationId xmlns:a16="http://schemas.microsoft.com/office/drawing/2014/main" id="{F1DCC95D-9BD2-42AC-BC18-6D77A23BB30C}"/>
              </a:ext>
            </a:extLst>
          </p:cNvPr>
          <p:cNvSpPr txBox="1"/>
          <p:nvPr/>
        </p:nvSpPr>
        <p:spPr>
          <a:xfrm>
            <a:off x="198118" y="3841988"/>
            <a:ext cx="11795761" cy="2031325"/>
          </a:xfrm>
          <a:prstGeom prst="rect">
            <a:avLst/>
          </a:prstGeom>
          <a:noFill/>
        </p:spPr>
        <p:txBody>
          <a:bodyPr wrap="square">
            <a:spAutoFit/>
          </a:bodyPr>
          <a:lstStyle/>
          <a:p>
            <a:pPr marL="285750" indent="-285750" algn="just">
              <a:buFont typeface="Arial" panose="020B0604020202020204" pitchFamily="34" charset="0"/>
              <a:buChar char="•"/>
            </a:pPr>
            <a:r>
              <a:rPr lang="en-US" sz="1800" dirty="0"/>
              <a:t>Iso-geometric analysis (IGA) is a computational approach that offers the possibility of integrating finite element analysis (FEA) </a:t>
            </a:r>
            <a:r>
              <a:rPr lang="en-US" dirty="0"/>
              <a:t>and</a:t>
            </a:r>
            <a:r>
              <a:rPr lang="en-US" sz="1800" dirty="0"/>
              <a:t> conventional NURBS-based CAD tool through which the described geometry can be directly used for analysis avoiding geometric approximations made in standard FEM.</a:t>
            </a:r>
            <a:r>
              <a:rPr lang="en-US" sz="1800" baseline="30000" dirty="0"/>
              <a:t>[2]</a:t>
            </a:r>
            <a:endParaRPr lang="en-US" sz="1800" dirty="0"/>
          </a:p>
          <a:p>
            <a:pPr marL="285750" indent="-285750" algn="just">
              <a:buFont typeface="Arial" panose="020B0604020202020204" pitchFamily="34" charset="0"/>
              <a:buChar char="•"/>
            </a:pPr>
            <a:r>
              <a:rPr lang="en-US" sz="1800" dirty="0"/>
              <a:t>In the case of optimization problems, a tight coupling between the design model and the analysis model is achieved as the design model is directly utilized in the analysis with IGA technique.</a:t>
            </a:r>
            <a:r>
              <a:rPr lang="en-US" sz="1800" baseline="30000" dirty="0"/>
              <a:t>[2]</a:t>
            </a:r>
          </a:p>
          <a:p>
            <a:pPr marL="285750" indent="-285750" algn="l">
              <a:buFont typeface="Arial" panose="020B0604020202020204" pitchFamily="34" charset="0"/>
              <a:buChar char="•"/>
            </a:pPr>
            <a:r>
              <a:rPr lang="en-US" sz="1800" dirty="0"/>
              <a:t>This approach will also save the geometry discretizing time and  the results are checkerboard free but, not totally mesh independent and can change by using more discretization control points.</a:t>
            </a:r>
            <a:r>
              <a:rPr lang="en-US" sz="1800" baseline="30000" dirty="0"/>
              <a:t>[3]</a:t>
            </a:r>
            <a:endParaRPr lang="en-US" sz="1800" dirty="0"/>
          </a:p>
        </p:txBody>
      </p:sp>
      <p:sp>
        <p:nvSpPr>
          <p:cNvPr id="18" name="Footer Placeholder 17">
            <a:extLst>
              <a:ext uri="{FF2B5EF4-FFF2-40B4-BE49-F238E27FC236}">
                <a16:creationId xmlns:a16="http://schemas.microsoft.com/office/drawing/2014/main" id="{1724BBD4-2FF8-4F9A-A441-8EB61DB96544}"/>
              </a:ext>
            </a:extLst>
          </p:cNvPr>
          <p:cNvSpPr>
            <a:spLocks noGrp="1"/>
          </p:cNvSpPr>
          <p:nvPr>
            <p:ph type="ftr" sz="quarter" idx="11"/>
          </p:nvPr>
        </p:nvSpPr>
        <p:spPr/>
        <p:txBody>
          <a:bodyPr/>
          <a:lstStyle/>
          <a:p>
            <a:r>
              <a:rPr lang="en-IN" dirty="0"/>
              <a:t>Viswambhar Yasa| Computational Material Science | Personal Programming Project| TU Bergakademie Freiberg</a:t>
            </a:r>
          </a:p>
        </p:txBody>
      </p:sp>
      <p:sp>
        <p:nvSpPr>
          <p:cNvPr id="19" name="Slide Number Placeholder 18">
            <a:extLst>
              <a:ext uri="{FF2B5EF4-FFF2-40B4-BE49-F238E27FC236}">
                <a16:creationId xmlns:a16="http://schemas.microsoft.com/office/drawing/2014/main" id="{E8C282F9-725D-4F60-84F8-10CF80486A09}"/>
              </a:ext>
            </a:extLst>
          </p:cNvPr>
          <p:cNvSpPr>
            <a:spLocks noGrp="1"/>
          </p:cNvSpPr>
          <p:nvPr>
            <p:ph type="sldNum" sz="quarter" idx="12"/>
          </p:nvPr>
        </p:nvSpPr>
        <p:spPr>
          <a:xfrm>
            <a:off x="8559800" y="6356350"/>
            <a:ext cx="2037080" cy="365125"/>
          </a:xfrm>
        </p:spPr>
        <p:txBody>
          <a:bodyPr/>
          <a:lstStyle/>
          <a:p>
            <a:r>
              <a:rPr lang="en-US" dirty="0"/>
              <a:t>2</a:t>
            </a:r>
            <a:endParaRPr lang="en-IN" dirty="0"/>
          </a:p>
        </p:txBody>
      </p:sp>
      <p:pic>
        <p:nvPicPr>
          <p:cNvPr id="16" name="Picture 15">
            <a:extLst>
              <a:ext uri="{FF2B5EF4-FFF2-40B4-BE49-F238E27FC236}">
                <a16:creationId xmlns:a16="http://schemas.microsoft.com/office/drawing/2014/main" id="{AC966100-443B-4324-ACDC-20BD40A380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41" y="6118640"/>
            <a:ext cx="645351" cy="641729"/>
          </a:xfrm>
          <a:prstGeom prst="rect">
            <a:avLst/>
          </a:prstGeom>
        </p:spPr>
      </p:pic>
      <p:pic>
        <p:nvPicPr>
          <p:cNvPr id="17" name="Picture 16">
            <a:extLst>
              <a:ext uri="{FF2B5EF4-FFF2-40B4-BE49-F238E27FC236}">
                <a16:creationId xmlns:a16="http://schemas.microsoft.com/office/drawing/2014/main" id="{60E2DE74-85FC-420E-8936-61B39C180F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6870" y="6181806"/>
            <a:ext cx="1046772" cy="626973"/>
          </a:xfrm>
          <a:prstGeom prst="rect">
            <a:avLst/>
          </a:prstGeom>
        </p:spPr>
      </p:pic>
    </p:spTree>
    <p:extLst>
      <p:ext uri="{BB962C8B-B14F-4D97-AF65-F5344CB8AC3E}">
        <p14:creationId xmlns:p14="http://schemas.microsoft.com/office/powerpoint/2010/main" val="691196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AEA39FC-2D34-4B64-BB15-8E48B4DFCC0D}"/>
              </a:ext>
            </a:extLst>
          </p:cNvPr>
          <p:cNvSpPr>
            <a:spLocks noGrp="1"/>
          </p:cNvSpPr>
          <p:nvPr>
            <p:ph type="ftr" sz="quarter" idx="11"/>
          </p:nvPr>
        </p:nvSpPr>
        <p:spPr/>
        <p:txBody>
          <a:bodyPr/>
          <a:lstStyle/>
          <a:p>
            <a:r>
              <a:rPr lang="en-IN"/>
              <a:t>Viswambhar Yasa| Computational Material Science | Personal Programming Project| TU Bergakademie Freiberg</a:t>
            </a:r>
          </a:p>
        </p:txBody>
      </p:sp>
      <p:cxnSp>
        <p:nvCxnSpPr>
          <p:cNvPr id="6" name="Straight Connector 5">
            <a:extLst>
              <a:ext uri="{FF2B5EF4-FFF2-40B4-BE49-F238E27FC236}">
                <a16:creationId xmlns:a16="http://schemas.microsoft.com/office/drawing/2014/main" id="{EDC7E1A3-08E5-4451-95FD-6357C29EC204}"/>
              </a:ext>
            </a:extLst>
          </p:cNvPr>
          <p:cNvCxnSpPr/>
          <p:nvPr/>
        </p:nvCxnSpPr>
        <p:spPr>
          <a:xfrm>
            <a:off x="0" y="523220"/>
            <a:ext cx="12192000"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D1A1012-AABC-4700-85A0-79406F97032E}"/>
              </a:ext>
            </a:extLst>
          </p:cNvPr>
          <p:cNvSpPr txBox="1"/>
          <p:nvPr/>
        </p:nvSpPr>
        <p:spPr>
          <a:xfrm>
            <a:off x="4005262" y="19050"/>
            <a:ext cx="4181475" cy="523220"/>
          </a:xfrm>
          <a:prstGeom prst="rect">
            <a:avLst/>
          </a:prstGeom>
          <a:noFill/>
        </p:spPr>
        <p:txBody>
          <a:bodyPr wrap="square">
            <a:spAutoFit/>
          </a:bodyPr>
          <a:lstStyle>
            <a:defPPr>
              <a:defRPr lang="en-US"/>
            </a:defPPr>
            <a:lvl1pPr>
              <a:defRPr b="1">
                <a:solidFill>
                  <a:schemeClr val="accent1">
                    <a:lumMod val="50000"/>
                  </a:schemeClr>
                </a:solidFill>
                <a:latin typeface="CMCSC10"/>
              </a:defRPr>
            </a:lvl1pPr>
          </a:lstStyle>
          <a:p>
            <a:r>
              <a:rPr lang="en-US" sz="2800" dirty="0"/>
              <a:t>RESULTS AND DISCUSSION</a:t>
            </a:r>
            <a:r>
              <a:rPr lang="en-IN" sz="2800" dirty="0"/>
              <a:t> </a:t>
            </a:r>
          </a:p>
        </p:txBody>
      </p:sp>
      <p:sp>
        <p:nvSpPr>
          <p:cNvPr id="9" name="TextBox 8">
            <a:extLst>
              <a:ext uri="{FF2B5EF4-FFF2-40B4-BE49-F238E27FC236}">
                <a16:creationId xmlns:a16="http://schemas.microsoft.com/office/drawing/2014/main" id="{2D594BE0-38E1-481D-9F77-9364C05A715B}"/>
              </a:ext>
            </a:extLst>
          </p:cNvPr>
          <p:cNvSpPr txBox="1"/>
          <p:nvPr/>
        </p:nvSpPr>
        <p:spPr>
          <a:xfrm>
            <a:off x="3613546" y="542270"/>
            <a:ext cx="4964905" cy="369332"/>
          </a:xfrm>
          <a:prstGeom prst="rect">
            <a:avLst/>
          </a:prstGeom>
          <a:noFill/>
        </p:spPr>
        <p:txBody>
          <a:bodyPr wrap="square">
            <a:spAutoFit/>
          </a:bodyPr>
          <a:lstStyle/>
          <a:p>
            <a:r>
              <a:rPr lang="en-US" sz="1800" b="1" i="0" u="sng" strike="noStrike" baseline="0" dirty="0"/>
              <a:t>Influence of parameters on topology optimization</a:t>
            </a:r>
            <a:endParaRPr lang="en-IN" b="1" u="sng" dirty="0"/>
          </a:p>
        </p:txBody>
      </p:sp>
      <p:sp>
        <p:nvSpPr>
          <p:cNvPr id="10" name="TextBox 9">
            <a:extLst>
              <a:ext uri="{FF2B5EF4-FFF2-40B4-BE49-F238E27FC236}">
                <a16:creationId xmlns:a16="http://schemas.microsoft.com/office/drawing/2014/main" id="{4EA6EB48-773C-43B7-A568-87641F318CE5}"/>
              </a:ext>
            </a:extLst>
          </p:cNvPr>
          <p:cNvSpPr txBox="1"/>
          <p:nvPr/>
        </p:nvSpPr>
        <p:spPr>
          <a:xfrm>
            <a:off x="813237" y="901220"/>
            <a:ext cx="10855371" cy="646331"/>
          </a:xfrm>
          <a:prstGeom prst="rect">
            <a:avLst/>
          </a:prstGeom>
          <a:noFill/>
        </p:spPr>
        <p:txBody>
          <a:bodyPr wrap="square" rtlCol="0">
            <a:spAutoFit/>
          </a:bodyPr>
          <a:lstStyle/>
          <a:p>
            <a:pPr algn="just"/>
            <a:r>
              <a:rPr lang="en-US" dirty="0"/>
              <a:t>1. </a:t>
            </a:r>
            <a:r>
              <a:rPr lang="en-US" b="1" dirty="0"/>
              <a:t>Penalization factor {P} : </a:t>
            </a:r>
            <a:r>
              <a:rPr lang="en-US" sz="1800" b="0" i="0" u="none" strike="noStrike" baseline="0" dirty="0"/>
              <a:t>Penalization factor is used to remove porosity with in material so checker board pattern can be avoided.</a:t>
            </a:r>
            <a:endParaRPr lang="en-IN" b="1" dirty="0"/>
          </a:p>
        </p:txBody>
      </p:sp>
      <p:pic>
        <p:nvPicPr>
          <p:cNvPr id="12" name="Picture 11">
            <a:extLst>
              <a:ext uri="{FF2B5EF4-FFF2-40B4-BE49-F238E27FC236}">
                <a16:creationId xmlns:a16="http://schemas.microsoft.com/office/drawing/2014/main" id="{05B04720-0ABE-4424-AF74-156D552BE9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9452" y="1528979"/>
            <a:ext cx="2798702" cy="1865801"/>
          </a:xfrm>
          <a:prstGeom prst="rect">
            <a:avLst/>
          </a:prstGeom>
        </p:spPr>
      </p:pic>
      <p:pic>
        <p:nvPicPr>
          <p:cNvPr id="14" name="Picture 13">
            <a:extLst>
              <a:ext uri="{FF2B5EF4-FFF2-40B4-BE49-F238E27FC236}">
                <a16:creationId xmlns:a16="http://schemas.microsoft.com/office/drawing/2014/main" id="{C0B1D756-8B63-4D2D-BCDF-C76F96A6EF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7596" y="1571078"/>
            <a:ext cx="2798702" cy="1865801"/>
          </a:xfrm>
          <a:prstGeom prst="rect">
            <a:avLst/>
          </a:prstGeom>
        </p:spPr>
      </p:pic>
      <p:pic>
        <p:nvPicPr>
          <p:cNvPr id="16" name="Picture 15">
            <a:extLst>
              <a:ext uri="{FF2B5EF4-FFF2-40B4-BE49-F238E27FC236}">
                <a16:creationId xmlns:a16="http://schemas.microsoft.com/office/drawing/2014/main" id="{1F9EA92B-9F88-4EB3-A4FC-C6CCA3906A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9452" y="3937158"/>
            <a:ext cx="2798702" cy="1865801"/>
          </a:xfrm>
          <a:prstGeom prst="rect">
            <a:avLst/>
          </a:prstGeom>
        </p:spPr>
      </p:pic>
      <p:pic>
        <p:nvPicPr>
          <p:cNvPr id="18" name="Picture 17">
            <a:extLst>
              <a:ext uri="{FF2B5EF4-FFF2-40B4-BE49-F238E27FC236}">
                <a16:creationId xmlns:a16="http://schemas.microsoft.com/office/drawing/2014/main" id="{84E9ADB0-68B5-4990-AFD9-DA54715632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0313" y="3965791"/>
            <a:ext cx="2798702" cy="1865801"/>
          </a:xfrm>
          <a:prstGeom prst="rect">
            <a:avLst/>
          </a:prstGeom>
        </p:spPr>
      </p:pic>
      <p:pic>
        <p:nvPicPr>
          <p:cNvPr id="20" name="Picture 19">
            <a:extLst>
              <a:ext uri="{FF2B5EF4-FFF2-40B4-BE49-F238E27FC236}">
                <a16:creationId xmlns:a16="http://schemas.microsoft.com/office/drawing/2014/main" id="{49774304-6D08-4401-8D88-36C637C5B0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250" y="1611910"/>
            <a:ext cx="2467450" cy="1732788"/>
          </a:xfrm>
          <a:prstGeom prst="rect">
            <a:avLst/>
          </a:prstGeom>
        </p:spPr>
      </p:pic>
      <p:pic>
        <p:nvPicPr>
          <p:cNvPr id="22" name="Picture 21">
            <a:extLst>
              <a:ext uri="{FF2B5EF4-FFF2-40B4-BE49-F238E27FC236}">
                <a16:creationId xmlns:a16="http://schemas.microsoft.com/office/drawing/2014/main" id="{8AB49C45-A107-4F89-A25A-9B5E7F30A2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6135" y="4037901"/>
            <a:ext cx="2467875" cy="1721660"/>
          </a:xfrm>
          <a:prstGeom prst="rect">
            <a:avLst/>
          </a:prstGeom>
        </p:spPr>
      </p:pic>
      <p:pic>
        <p:nvPicPr>
          <p:cNvPr id="24" name="Picture 23">
            <a:extLst>
              <a:ext uri="{FF2B5EF4-FFF2-40B4-BE49-F238E27FC236}">
                <a16:creationId xmlns:a16="http://schemas.microsoft.com/office/drawing/2014/main" id="{930C59FB-55CD-4D62-8FFA-3B0B621BFE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36750" y="1710697"/>
            <a:ext cx="2521524" cy="1658256"/>
          </a:xfrm>
          <a:prstGeom prst="rect">
            <a:avLst/>
          </a:prstGeom>
        </p:spPr>
      </p:pic>
      <p:pic>
        <p:nvPicPr>
          <p:cNvPr id="26" name="Picture 25">
            <a:extLst>
              <a:ext uri="{FF2B5EF4-FFF2-40B4-BE49-F238E27FC236}">
                <a16:creationId xmlns:a16="http://schemas.microsoft.com/office/drawing/2014/main" id="{55B0D542-F919-46D0-A0F4-FBFC95D2FD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858" y="4064686"/>
            <a:ext cx="2423980" cy="1668010"/>
          </a:xfrm>
          <a:prstGeom prst="rect">
            <a:avLst/>
          </a:prstGeom>
        </p:spPr>
      </p:pic>
      <p:cxnSp>
        <p:nvCxnSpPr>
          <p:cNvPr id="28" name="Straight Connector 27">
            <a:extLst>
              <a:ext uri="{FF2B5EF4-FFF2-40B4-BE49-F238E27FC236}">
                <a16:creationId xmlns:a16="http://schemas.microsoft.com/office/drawing/2014/main" id="{18FFA9FE-8637-4F1F-B4F3-D92F2CD43FC7}"/>
              </a:ext>
            </a:extLst>
          </p:cNvPr>
          <p:cNvCxnSpPr/>
          <p:nvPr/>
        </p:nvCxnSpPr>
        <p:spPr>
          <a:xfrm flipH="1">
            <a:off x="6073153" y="1620971"/>
            <a:ext cx="22845" cy="4636954"/>
          </a:xfrm>
          <a:prstGeom prst="line">
            <a:avLst/>
          </a:prstGeom>
          <a:effectLst>
            <a:outerShdw blurRad="63500" sx="102000" sy="102000" algn="ctr"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30" name="Straight Connector 29">
            <a:extLst>
              <a:ext uri="{FF2B5EF4-FFF2-40B4-BE49-F238E27FC236}">
                <a16:creationId xmlns:a16="http://schemas.microsoft.com/office/drawing/2014/main" id="{6FE81458-6F82-4946-9AC5-A2E8C22FBA62}"/>
              </a:ext>
            </a:extLst>
          </p:cNvPr>
          <p:cNvCxnSpPr/>
          <p:nvPr/>
        </p:nvCxnSpPr>
        <p:spPr>
          <a:xfrm>
            <a:off x="461297" y="3790950"/>
            <a:ext cx="11559253" cy="0"/>
          </a:xfrm>
          <a:prstGeom prst="line">
            <a:avLst/>
          </a:prstGeom>
          <a:effectLst>
            <a:outerShdw blurRad="63500" sx="102000" sy="102000" algn="ctr"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31" name="TextBox 30">
            <a:extLst>
              <a:ext uri="{FF2B5EF4-FFF2-40B4-BE49-F238E27FC236}">
                <a16:creationId xmlns:a16="http://schemas.microsoft.com/office/drawing/2014/main" id="{E1B96434-E2B9-4788-B801-725668BD0FEA}"/>
              </a:ext>
            </a:extLst>
          </p:cNvPr>
          <p:cNvSpPr txBox="1"/>
          <p:nvPr/>
        </p:nvSpPr>
        <p:spPr>
          <a:xfrm>
            <a:off x="2751790" y="3388447"/>
            <a:ext cx="695324" cy="369332"/>
          </a:xfrm>
          <a:prstGeom prst="rect">
            <a:avLst/>
          </a:prstGeom>
          <a:noFill/>
        </p:spPr>
        <p:txBody>
          <a:bodyPr wrap="square" rtlCol="0">
            <a:spAutoFit/>
          </a:bodyPr>
          <a:lstStyle/>
          <a:p>
            <a:r>
              <a:rPr lang="en-US" dirty="0"/>
              <a:t>P=5</a:t>
            </a:r>
            <a:endParaRPr lang="en-IN" dirty="0"/>
          </a:p>
        </p:txBody>
      </p:sp>
      <p:sp>
        <p:nvSpPr>
          <p:cNvPr id="32" name="TextBox 31">
            <a:extLst>
              <a:ext uri="{FF2B5EF4-FFF2-40B4-BE49-F238E27FC236}">
                <a16:creationId xmlns:a16="http://schemas.microsoft.com/office/drawing/2014/main" id="{D54D8358-0835-43C7-98BB-CDDBFF3603C4}"/>
              </a:ext>
            </a:extLst>
          </p:cNvPr>
          <p:cNvSpPr txBox="1"/>
          <p:nvPr/>
        </p:nvSpPr>
        <p:spPr>
          <a:xfrm>
            <a:off x="2751790" y="5888593"/>
            <a:ext cx="695324" cy="369332"/>
          </a:xfrm>
          <a:prstGeom prst="rect">
            <a:avLst/>
          </a:prstGeom>
          <a:noFill/>
        </p:spPr>
        <p:txBody>
          <a:bodyPr wrap="square" rtlCol="0">
            <a:spAutoFit/>
          </a:bodyPr>
          <a:lstStyle/>
          <a:p>
            <a:r>
              <a:rPr lang="en-US" dirty="0"/>
              <a:t>P=20</a:t>
            </a:r>
            <a:endParaRPr lang="en-IN" dirty="0"/>
          </a:p>
        </p:txBody>
      </p:sp>
      <p:sp>
        <p:nvSpPr>
          <p:cNvPr id="33" name="TextBox 32">
            <a:extLst>
              <a:ext uri="{FF2B5EF4-FFF2-40B4-BE49-F238E27FC236}">
                <a16:creationId xmlns:a16="http://schemas.microsoft.com/office/drawing/2014/main" id="{BA4E377D-369F-4CB4-9ACD-355D137FF46A}"/>
              </a:ext>
            </a:extLst>
          </p:cNvPr>
          <p:cNvSpPr txBox="1"/>
          <p:nvPr/>
        </p:nvSpPr>
        <p:spPr>
          <a:xfrm>
            <a:off x="8876033" y="3359213"/>
            <a:ext cx="695324" cy="369332"/>
          </a:xfrm>
          <a:prstGeom prst="rect">
            <a:avLst/>
          </a:prstGeom>
          <a:noFill/>
        </p:spPr>
        <p:txBody>
          <a:bodyPr wrap="square" rtlCol="0">
            <a:spAutoFit/>
          </a:bodyPr>
          <a:lstStyle/>
          <a:p>
            <a:r>
              <a:rPr lang="en-US" dirty="0"/>
              <a:t>P=10</a:t>
            </a:r>
            <a:endParaRPr lang="en-IN" dirty="0"/>
          </a:p>
        </p:txBody>
      </p:sp>
      <p:sp>
        <p:nvSpPr>
          <p:cNvPr id="34" name="TextBox 33">
            <a:extLst>
              <a:ext uri="{FF2B5EF4-FFF2-40B4-BE49-F238E27FC236}">
                <a16:creationId xmlns:a16="http://schemas.microsoft.com/office/drawing/2014/main" id="{F1AAFD14-8ED3-4F16-8E7E-234F97BB7D07}"/>
              </a:ext>
            </a:extLst>
          </p:cNvPr>
          <p:cNvSpPr txBox="1"/>
          <p:nvPr/>
        </p:nvSpPr>
        <p:spPr>
          <a:xfrm>
            <a:off x="8876033" y="5933974"/>
            <a:ext cx="695324" cy="369332"/>
          </a:xfrm>
          <a:prstGeom prst="rect">
            <a:avLst/>
          </a:prstGeom>
          <a:noFill/>
        </p:spPr>
        <p:txBody>
          <a:bodyPr wrap="square" rtlCol="0">
            <a:spAutoFit/>
          </a:bodyPr>
          <a:lstStyle/>
          <a:p>
            <a:r>
              <a:rPr lang="en-US" dirty="0"/>
              <a:t>P=30</a:t>
            </a:r>
            <a:endParaRPr lang="en-IN" dirty="0"/>
          </a:p>
        </p:txBody>
      </p:sp>
      <p:sp>
        <p:nvSpPr>
          <p:cNvPr id="35" name="TextBox 34">
            <a:extLst>
              <a:ext uri="{FF2B5EF4-FFF2-40B4-BE49-F238E27FC236}">
                <a16:creationId xmlns:a16="http://schemas.microsoft.com/office/drawing/2014/main" id="{0C9343F4-9F7E-4016-8129-C5332375B60F}"/>
              </a:ext>
            </a:extLst>
          </p:cNvPr>
          <p:cNvSpPr txBox="1"/>
          <p:nvPr/>
        </p:nvSpPr>
        <p:spPr>
          <a:xfrm>
            <a:off x="10252511" y="540353"/>
            <a:ext cx="2015689" cy="307777"/>
          </a:xfrm>
          <a:prstGeom prst="rect">
            <a:avLst/>
          </a:prstGeom>
          <a:noFill/>
        </p:spPr>
        <p:txBody>
          <a:bodyPr wrap="square" rtlCol="0">
            <a:spAutoFit/>
          </a:bodyPr>
          <a:lstStyle/>
          <a:p>
            <a:r>
              <a:rPr lang="en-US" sz="1400" dirty="0">
                <a:latin typeface="+mj-lt"/>
              </a:rPr>
              <a:t>For problem statement 1</a:t>
            </a:r>
            <a:endParaRPr lang="en-IN" sz="1400" dirty="0">
              <a:latin typeface="+mj-lt"/>
            </a:endParaRPr>
          </a:p>
        </p:txBody>
      </p:sp>
      <p:pic>
        <p:nvPicPr>
          <p:cNvPr id="36" name="Picture 35">
            <a:extLst>
              <a:ext uri="{FF2B5EF4-FFF2-40B4-BE49-F238E27FC236}">
                <a16:creationId xmlns:a16="http://schemas.microsoft.com/office/drawing/2014/main" id="{6C17A756-473E-41AC-B942-8C1986F056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6141" y="6118640"/>
            <a:ext cx="645351" cy="641729"/>
          </a:xfrm>
          <a:prstGeom prst="rect">
            <a:avLst/>
          </a:prstGeom>
        </p:spPr>
      </p:pic>
      <p:pic>
        <p:nvPicPr>
          <p:cNvPr id="37" name="Picture 36">
            <a:extLst>
              <a:ext uri="{FF2B5EF4-FFF2-40B4-BE49-F238E27FC236}">
                <a16:creationId xmlns:a16="http://schemas.microsoft.com/office/drawing/2014/main" id="{DFCA70F3-3F9F-49BB-AB9D-DFD78393145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76870" y="6181806"/>
            <a:ext cx="1046772" cy="626973"/>
          </a:xfrm>
          <a:prstGeom prst="rect">
            <a:avLst/>
          </a:prstGeom>
        </p:spPr>
      </p:pic>
      <p:sp>
        <p:nvSpPr>
          <p:cNvPr id="38" name="Slide Number Placeholder 18">
            <a:extLst>
              <a:ext uri="{FF2B5EF4-FFF2-40B4-BE49-F238E27FC236}">
                <a16:creationId xmlns:a16="http://schemas.microsoft.com/office/drawing/2014/main" id="{B5B62489-4E4F-4899-AE6E-7DBAAFA43C92}"/>
              </a:ext>
            </a:extLst>
          </p:cNvPr>
          <p:cNvSpPr>
            <a:spLocks noGrp="1"/>
          </p:cNvSpPr>
          <p:nvPr>
            <p:ph type="sldNum" sz="quarter" idx="12"/>
          </p:nvPr>
        </p:nvSpPr>
        <p:spPr>
          <a:xfrm>
            <a:off x="8559800" y="6356350"/>
            <a:ext cx="2037080" cy="365125"/>
          </a:xfrm>
        </p:spPr>
        <p:txBody>
          <a:bodyPr/>
          <a:lstStyle/>
          <a:p>
            <a:fld id="{8AA12C9F-78CD-4D38-A4B0-31BC9A604612}" type="slidenum">
              <a:rPr lang="en-IN" smtClean="0"/>
              <a:t>20</a:t>
            </a:fld>
            <a:endParaRPr lang="en-IN" dirty="0"/>
          </a:p>
        </p:txBody>
      </p:sp>
    </p:spTree>
    <p:extLst>
      <p:ext uri="{BB962C8B-B14F-4D97-AF65-F5344CB8AC3E}">
        <p14:creationId xmlns:p14="http://schemas.microsoft.com/office/powerpoint/2010/main" val="3030012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AEA39FC-2D34-4B64-BB15-8E48B4DFCC0D}"/>
              </a:ext>
            </a:extLst>
          </p:cNvPr>
          <p:cNvSpPr>
            <a:spLocks noGrp="1"/>
          </p:cNvSpPr>
          <p:nvPr>
            <p:ph type="ftr" sz="quarter" idx="11"/>
          </p:nvPr>
        </p:nvSpPr>
        <p:spPr>
          <a:xfrm>
            <a:off x="4038600" y="6346190"/>
            <a:ext cx="4114800" cy="365125"/>
          </a:xfrm>
        </p:spPr>
        <p:txBody>
          <a:bodyPr/>
          <a:lstStyle/>
          <a:p>
            <a:r>
              <a:rPr lang="en-IN"/>
              <a:t>Viswambhar Yasa| Computational Material Science | Personal Programming Project| TU Bergakademie Freiberg</a:t>
            </a:r>
          </a:p>
        </p:txBody>
      </p:sp>
      <p:cxnSp>
        <p:nvCxnSpPr>
          <p:cNvPr id="6" name="Straight Connector 5">
            <a:extLst>
              <a:ext uri="{FF2B5EF4-FFF2-40B4-BE49-F238E27FC236}">
                <a16:creationId xmlns:a16="http://schemas.microsoft.com/office/drawing/2014/main" id="{EDC7E1A3-08E5-4451-95FD-6357C29EC204}"/>
              </a:ext>
            </a:extLst>
          </p:cNvPr>
          <p:cNvCxnSpPr/>
          <p:nvPr/>
        </p:nvCxnSpPr>
        <p:spPr>
          <a:xfrm>
            <a:off x="0" y="523220"/>
            <a:ext cx="12192000"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D1A1012-AABC-4700-85A0-79406F97032E}"/>
              </a:ext>
            </a:extLst>
          </p:cNvPr>
          <p:cNvSpPr txBox="1"/>
          <p:nvPr/>
        </p:nvSpPr>
        <p:spPr>
          <a:xfrm>
            <a:off x="4005262" y="19050"/>
            <a:ext cx="4181475" cy="523220"/>
          </a:xfrm>
          <a:prstGeom prst="rect">
            <a:avLst/>
          </a:prstGeom>
          <a:noFill/>
        </p:spPr>
        <p:txBody>
          <a:bodyPr wrap="square">
            <a:spAutoFit/>
          </a:bodyPr>
          <a:lstStyle>
            <a:defPPr>
              <a:defRPr lang="en-US"/>
            </a:defPPr>
            <a:lvl1pPr>
              <a:defRPr b="1">
                <a:solidFill>
                  <a:schemeClr val="accent1">
                    <a:lumMod val="50000"/>
                  </a:schemeClr>
                </a:solidFill>
                <a:latin typeface="CMCSC10"/>
              </a:defRPr>
            </a:lvl1pPr>
          </a:lstStyle>
          <a:p>
            <a:r>
              <a:rPr lang="en-US" sz="2800" dirty="0"/>
              <a:t>RESULTS AND DISCUSSION</a:t>
            </a:r>
            <a:r>
              <a:rPr lang="en-IN" sz="2800" dirty="0"/>
              <a:t> </a:t>
            </a:r>
          </a:p>
        </p:txBody>
      </p:sp>
      <p:sp>
        <p:nvSpPr>
          <p:cNvPr id="9" name="TextBox 8">
            <a:extLst>
              <a:ext uri="{FF2B5EF4-FFF2-40B4-BE49-F238E27FC236}">
                <a16:creationId xmlns:a16="http://schemas.microsoft.com/office/drawing/2014/main" id="{2D594BE0-38E1-481D-9F77-9364C05A715B}"/>
              </a:ext>
            </a:extLst>
          </p:cNvPr>
          <p:cNvSpPr txBox="1"/>
          <p:nvPr/>
        </p:nvSpPr>
        <p:spPr>
          <a:xfrm>
            <a:off x="3613546" y="542270"/>
            <a:ext cx="4964905" cy="369332"/>
          </a:xfrm>
          <a:prstGeom prst="rect">
            <a:avLst/>
          </a:prstGeom>
          <a:noFill/>
        </p:spPr>
        <p:txBody>
          <a:bodyPr wrap="square">
            <a:spAutoFit/>
          </a:bodyPr>
          <a:lstStyle/>
          <a:p>
            <a:r>
              <a:rPr lang="en-US" sz="1800" b="1" i="0" u="sng" strike="noStrike" baseline="0" dirty="0"/>
              <a:t>Influence of parameters on topology optimization</a:t>
            </a:r>
            <a:endParaRPr lang="en-IN" b="1" u="sng" dirty="0"/>
          </a:p>
        </p:txBody>
      </p:sp>
      <p:sp>
        <p:nvSpPr>
          <p:cNvPr id="10" name="TextBox 9">
            <a:extLst>
              <a:ext uri="{FF2B5EF4-FFF2-40B4-BE49-F238E27FC236}">
                <a16:creationId xmlns:a16="http://schemas.microsoft.com/office/drawing/2014/main" id="{4EA6EB48-773C-43B7-A568-87641F318CE5}"/>
              </a:ext>
            </a:extLst>
          </p:cNvPr>
          <p:cNvSpPr txBox="1"/>
          <p:nvPr/>
        </p:nvSpPr>
        <p:spPr>
          <a:xfrm>
            <a:off x="813237" y="901220"/>
            <a:ext cx="10855371" cy="646331"/>
          </a:xfrm>
          <a:prstGeom prst="rect">
            <a:avLst/>
          </a:prstGeom>
          <a:noFill/>
        </p:spPr>
        <p:txBody>
          <a:bodyPr wrap="square" rtlCol="0">
            <a:spAutoFit/>
          </a:bodyPr>
          <a:lstStyle/>
          <a:p>
            <a:pPr algn="just"/>
            <a:r>
              <a:rPr lang="en-US" dirty="0"/>
              <a:t>2. </a:t>
            </a:r>
            <a:r>
              <a:rPr lang="en-US" b="1" dirty="0"/>
              <a:t>Minimum Radius {rmin}:</a:t>
            </a:r>
            <a:r>
              <a:rPr lang="en-US" sz="1800" b="0" i="0" u="none" strike="noStrike" baseline="0" dirty="0"/>
              <a:t>rmin is the minimum distance between the neighboring elements which is used as a parameter in sensitivity analysis to build </a:t>
            </a:r>
            <a:r>
              <a:rPr lang="en-IN" sz="1800" b="0" i="0" u="none" strike="noStrike" baseline="0" dirty="0"/>
              <a:t>weight factor.</a:t>
            </a:r>
            <a:endParaRPr lang="en-IN" b="1" dirty="0"/>
          </a:p>
        </p:txBody>
      </p:sp>
      <p:cxnSp>
        <p:nvCxnSpPr>
          <p:cNvPr id="28" name="Straight Connector 27">
            <a:extLst>
              <a:ext uri="{FF2B5EF4-FFF2-40B4-BE49-F238E27FC236}">
                <a16:creationId xmlns:a16="http://schemas.microsoft.com/office/drawing/2014/main" id="{18FFA9FE-8637-4F1F-B4F3-D92F2CD43FC7}"/>
              </a:ext>
            </a:extLst>
          </p:cNvPr>
          <p:cNvCxnSpPr/>
          <p:nvPr/>
        </p:nvCxnSpPr>
        <p:spPr>
          <a:xfrm flipH="1">
            <a:off x="6073153" y="1620971"/>
            <a:ext cx="22845" cy="4636954"/>
          </a:xfrm>
          <a:prstGeom prst="line">
            <a:avLst/>
          </a:prstGeom>
          <a:effectLst>
            <a:outerShdw blurRad="63500" sx="102000" sy="102000" algn="ctr"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30" name="Straight Connector 29">
            <a:extLst>
              <a:ext uri="{FF2B5EF4-FFF2-40B4-BE49-F238E27FC236}">
                <a16:creationId xmlns:a16="http://schemas.microsoft.com/office/drawing/2014/main" id="{6FE81458-6F82-4946-9AC5-A2E8C22FBA62}"/>
              </a:ext>
            </a:extLst>
          </p:cNvPr>
          <p:cNvCxnSpPr/>
          <p:nvPr/>
        </p:nvCxnSpPr>
        <p:spPr>
          <a:xfrm>
            <a:off x="461297" y="3780790"/>
            <a:ext cx="11559253" cy="0"/>
          </a:xfrm>
          <a:prstGeom prst="line">
            <a:avLst/>
          </a:prstGeom>
          <a:effectLst>
            <a:outerShdw blurRad="63500" sx="102000" sy="102000" algn="ctr"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31" name="TextBox 30">
            <a:extLst>
              <a:ext uri="{FF2B5EF4-FFF2-40B4-BE49-F238E27FC236}">
                <a16:creationId xmlns:a16="http://schemas.microsoft.com/office/drawing/2014/main" id="{E1B96434-E2B9-4788-B801-725668BD0FEA}"/>
              </a:ext>
            </a:extLst>
          </p:cNvPr>
          <p:cNvSpPr txBox="1"/>
          <p:nvPr/>
        </p:nvSpPr>
        <p:spPr>
          <a:xfrm>
            <a:off x="2637785" y="3388545"/>
            <a:ext cx="923334" cy="369332"/>
          </a:xfrm>
          <a:prstGeom prst="rect">
            <a:avLst/>
          </a:prstGeom>
          <a:noFill/>
        </p:spPr>
        <p:txBody>
          <a:bodyPr wrap="square" rtlCol="0">
            <a:spAutoFit/>
          </a:bodyPr>
          <a:lstStyle/>
          <a:p>
            <a:r>
              <a:rPr lang="en-US" dirty="0"/>
              <a:t>rmin=2</a:t>
            </a:r>
            <a:endParaRPr lang="en-IN" dirty="0"/>
          </a:p>
        </p:txBody>
      </p:sp>
      <p:sp>
        <p:nvSpPr>
          <p:cNvPr id="32" name="TextBox 31">
            <a:extLst>
              <a:ext uri="{FF2B5EF4-FFF2-40B4-BE49-F238E27FC236}">
                <a16:creationId xmlns:a16="http://schemas.microsoft.com/office/drawing/2014/main" id="{D54D8358-0835-43C7-98BB-CDDBFF3603C4}"/>
              </a:ext>
            </a:extLst>
          </p:cNvPr>
          <p:cNvSpPr txBox="1"/>
          <p:nvPr/>
        </p:nvSpPr>
        <p:spPr>
          <a:xfrm>
            <a:off x="2751789" y="5888593"/>
            <a:ext cx="1023927" cy="369332"/>
          </a:xfrm>
          <a:prstGeom prst="rect">
            <a:avLst/>
          </a:prstGeom>
          <a:noFill/>
        </p:spPr>
        <p:txBody>
          <a:bodyPr wrap="square" rtlCol="0">
            <a:spAutoFit/>
          </a:bodyPr>
          <a:lstStyle/>
          <a:p>
            <a:r>
              <a:rPr lang="en-US" dirty="0"/>
              <a:t>rmin=10</a:t>
            </a:r>
            <a:endParaRPr lang="en-IN" dirty="0"/>
          </a:p>
        </p:txBody>
      </p:sp>
      <p:sp>
        <p:nvSpPr>
          <p:cNvPr id="33" name="TextBox 32">
            <a:extLst>
              <a:ext uri="{FF2B5EF4-FFF2-40B4-BE49-F238E27FC236}">
                <a16:creationId xmlns:a16="http://schemas.microsoft.com/office/drawing/2014/main" id="{BA4E377D-369F-4CB4-9ACD-355D137FF46A}"/>
              </a:ext>
            </a:extLst>
          </p:cNvPr>
          <p:cNvSpPr txBox="1"/>
          <p:nvPr/>
        </p:nvSpPr>
        <p:spPr>
          <a:xfrm>
            <a:off x="8810050" y="3360231"/>
            <a:ext cx="1050288" cy="369332"/>
          </a:xfrm>
          <a:prstGeom prst="rect">
            <a:avLst/>
          </a:prstGeom>
          <a:noFill/>
        </p:spPr>
        <p:txBody>
          <a:bodyPr wrap="square" rtlCol="0">
            <a:spAutoFit/>
          </a:bodyPr>
          <a:lstStyle/>
          <a:p>
            <a:r>
              <a:rPr lang="en-US" dirty="0"/>
              <a:t>rmin=5</a:t>
            </a:r>
            <a:endParaRPr lang="en-IN" dirty="0"/>
          </a:p>
        </p:txBody>
      </p:sp>
      <p:sp>
        <p:nvSpPr>
          <p:cNvPr id="34" name="TextBox 33">
            <a:extLst>
              <a:ext uri="{FF2B5EF4-FFF2-40B4-BE49-F238E27FC236}">
                <a16:creationId xmlns:a16="http://schemas.microsoft.com/office/drawing/2014/main" id="{F1AAFD14-8ED3-4F16-8E7E-234F97BB7D07}"/>
              </a:ext>
            </a:extLst>
          </p:cNvPr>
          <p:cNvSpPr txBox="1"/>
          <p:nvPr/>
        </p:nvSpPr>
        <p:spPr>
          <a:xfrm>
            <a:off x="8764331" y="5852254"/>
            <a:ext cx="1141727" cy="369332"/>
          </a:xfrm>
          <a:prstGeom prst="rect">
            <a:avLst/>
          </a:prstGeom>
          <a:noFill/>
        </p:spPr>
        <p:txBody>
          <a:bodyPr wrap="square" rtlCol="0">
            <a:spAutoFit/>
          </a:bodyPr>
          <a:lstStyle/>
          <a:p>
            <a:r>
              <a:rPr lang="en-US" dirty="0"/>
              <a:t>rmin=30</a:t>
            </a:r>
            <a:endParaRPr lang="en-IN" dirty="0"/>
          </a:p>
        </p:txBody>
      </p:sp>
      <p:sp>
        <p:nvSpPr>
          <p:cNvPr id="35" name="TextBox 34">
            <a:extLst>
              <a:ext uri="{FF2B5EF4-FFF2-40B4-BE49-F238E27FC236}">
                <a16:creationId xmlns:a16="http://schemas.microsoft.com/office/drawing/2014/main" id="{0C9343F4-9F7E-4016-8129-C5332375B60F}"/>
              </a:ext>
            </a:extLst>
          </p:cNvPr>
          <p:cNvSpPr txBox="1"/>
          <p:nvPr/>
        </p:nvSpPr>
        <p:spPr>
          <a:xfrm>
            <a:off x="10252511" y="540353"/>
            <a:ext cx="2015689" cy="307777"/>
          </a:xfrm>
          <a:prstGeom prst="rect">
            <a:avLst/>
          </a:prstGeom>
          <a:noFill/>
        </p:spPr>
        <p:txBody>
          <a:bodyPr wrap="square" rtlCol="0">
            <a:spAutoFit/>
          </a:bodyPr>
          <a:lstStyle/>
          <a:p>
            <a:r>
              <a:rPr lang="en-US" sz="1400" dirty="0">
                <a:latin typeface="+mj-lt"/>
              </a:rPr>
              <a:t>For problem statement 1</a:t>
            </a:r>
            <a:endParaRPr lang="en-IN" sz="1400" dirty="0">
              <a:latin typeface="+mj-lt"/>
            </a:endParaRPr>
          </a:p>
        </p:txBody>
      </p:sp>
      <p:pic>
        <p:nvPicPr>
          <p:cNvPr id="36" name="Picture 35">
            <a:extLst>
              <a:ext uri="{FF2B5EF4-FFF2-40B4-BE49-F238E27FC236}">
                <a16:creationId xmlns:a16="http://schemas.microsoft.com/office/drawing/2014/main" id="{6C17A756-473E-41AC-B942-8C1986F05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1" y="6118640"/>
            <a:ext cx="645351" cy="641729"/>
          </a:xfrm>
          <a:prstGeom prst="rect">
            <a:avLst/>
          </a:prstGeom>
        </p:spPr>
      </p:pic>
      <p:pic>
        <p:nvPicPr>
          <p:cNvPr id="37" name="Picture 36">
            <a:extLst>
              <a:ext uri="{FF2B5EF4-FFF2-40B4-BE49-F238E27FC236}">
                <a16:creationId xmlns:a16="http://schemas.microsoft.com/office/drawing/2014/main" id="{DFCA70F3-3F9F-49BB-AB9D-DFD783931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6870" y="6181806"/>
            <a:ext cx="1046772" cy="626973"/>
          </a:xfrm>
          <a:prstGeom prst="rect">
            <a:avLst/>
          </a:prstGeom>
        </p:spPr>
      </p:pic>
      <p:sp>
        <p:nvSpPr>
          <p:cNvPr id="38" name="Slide Number Placeholder 18">
            <a:extLst>
              <a:ext uri="{FF2B5EF4-FFF2-40B4-BE49-F238E27FC236}">
                <a16:creationId xmlns:a16="http://schemas.microsoft.com/office/drawing/2014/main" id="{B5B62489-4E4F-4899-AE6E-7DBAAFA43C92}"/>
              </a:ext>
            </a:extLst>
          </p:cNvPr>
          <p:cNvSpPr>
            <a:spLocks noGrp="1"/>
          </p:cNvSpPr>
          <p:nvPr>
            <p:ph type="sldNum" sz="quarter" idx="12"/>
          </p:nvPr>
        </p:nvSpPr>
        <p:spPr>
          <a:xfrm>
            <a:off x="8559800" y="6356350"/>
            <a:ext cx="2037080" cy="365125"/>
          </a:xfrm>
        </p:spPr>
        <p:txBody>
          <a:bodyPr/>
          <a:lstStyle/>
          <a:p>
            <a:fld id="{8AA12C9F-78CD-4D38-A4B0-31BC9A604612}" type="slidenum">
              <a:rPr lang="en-IN" smtClean="0"/>
              <a:t>21</a:t>
            </a:fld>
            <a:endParaRPr lang="en-IN" dirty="0"/>
          </a:p>
        </p:txBody>
      </p:sp>
      <p:pic>
        <p:nvPicPr>
          <p:cNvPr id="27" name="Picture 26">
            <a:extLst>
              <a:ext uri="{FF2B5EF4-FFF2-40B4-BE49-F238E27FC236}">
                <a16:creationId xmlns:a16="http://schemas.microsoft.com/office/drawing/2014/main" id="{BD13EC72-9BAF-474E-85D8-6CEACA83A2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816" y="1653455"/>
            <a:ext cx="2519711" cy="1725900"/>
          </a:xfrm>
          <a:prstGeom prst="rect">
            <a:avLst/>
          </a:prstGeom>
        </p:spPr>
      </p:pic>
      <p:pic>
        <p:nvPicPr>
          <p:cNvPr id="29" name="Picture 28">
            <a:extLst>
              <a:ext uri="{FF2B5EF4-FFF2-40B4-BE49-F238E27FC236}">
                <a16:creationId xmlns:a16="http://schemas.microsoft.com/office/drawing/2014/main" id="{BD1E6344-6D72-4040-B278-EBE21748C1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1720" y="1583505"/>
            <a:ext cx="2798700" cy="1865800"/>
          </a:xfrm>
          <a:prstGeom prst="rect">
            <a:avLst/>
          </a:prstGeom>
        </p:spPr>
      </p:pic>
      <p:pic>
        <p:nvPicPr>
          <p:cNvPr id="39" name="Picture 38">
            <a:extLst>
              <a:ext uri="{FF2B5EF4-FFF2-40B4-BE49-F238E27FC236}">
                <a16:creationId xmlns:a16="http://schemas.microsoft.com/office/drawing/2014/main" id="{6B03CCE5-CCF5-44D1-9D50-AE88457A31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0309" y="1632289"/>
            <a:ext cx="2516394" cy="1731603"/>
          </a:xfrm>
          <a:prstGeom prst="rect">
            <a:avLst/>
          </a:prstGeom>
        </p:spPr>
      </p:pic>
      <p:pic>
        <p:nvPicPr>
          <p:cNvPr id="40" name="Picture 39">
            <a:extLst>
              <a:ext uri="{FF2B5EF4-FFF2-40B4-BE49-F238E27FC236}">
                <a16:creationId xmlns:a16="http://schemas.microsoft.com/office/drawing/2014/main" id="{94155617-28DE-45BE-BB48-76312DA29B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97371" y="1532897"/>
            <a:ext cx="2823179" cy="1882119"/>
          </a:xfrm>
          <a:prstGeom prst="rect">
            <a:avLst/>
          </a:prstGeom>
        </p:spPr>
      </p:pic>
      <p:pic>
        <p:nvPicPr>
          <p:cNvPr id="41" name="Picture 40">
            <a:extLst>
              <a:ext uri="{FF2B5EF4-FFF2-40B4-BE49-F238E27FC236}">
                <a16:creationId xmlns:a16="http://schemas.microsoft.com/office/drawing/2014/main" id="{1F170683-9FAA-4E93-8EB9-88D29EC4CC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816" y="4060233"/>
            <a:ext cx="2471786" cy="1667953"/>
          </a:xfrm>
          <a:prstGeom prst="rect">
            <a:avLst/>
          </a:prstGeom>
        </p:spPr>
      </p:pic>
      <p:pic>
        <p:nvPicPr>
          <p:cNvPr id="42" name="Picture 41">
            <a:extLst>
              <a:ext uri="{FF2B5EF4-FFF2-40B4-BE49-F238E27FC236}">
                <a16:creationId xmlns:a16="http://schemas.microsoft.com/office/drawing/2014/main" id="{89EABD7D-3F9D-43F4-A833-2A04573B4D0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82815" y="3965208"/>
            <a:ext cx="2767605" cy="1845069"/>
          </a:xfrm>
          <a:prstGeom prst="rect">
            <a:avLst/>
          </a:prstGeom>
        </p:spPr>
      </p:pic>
      <p:pic>
        <p:nvPicPr>
          <p:cNvPr id="43" name="Picture 42">
            <a:extLst>
              <a:ext uri="{FF2B5EF4-FFF2-40B4-BE49-F238E27FC236}">
                <a16:creationId xmlns:a16="http://schemas.microsoft.com/office/drawing/2014/main" id="{29AD5C32-0067-469C-90A7-CC1EBEA59A5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02225" y="4027958"/>
            <a:ext cx="2492066" cy="1731601"/>
          </a:xfrm>
          <a:prstGeom prst="rect">
            <a:avLst/>
          </a:prstGeom>
        </p:spPr>
      </p:pic>
      <p:pic>
        <p:nvPicPr>
          <p:cNvPr id="44" name="Picture 43">
            <a:extLst>
              <a:ext uri="{FF2B5EF4-FFF2-40B4-BE49-F238E27FC236}">
                <a16:creationId xmlns:a16="http://schemas.microsoft.com/office/drawing/2014/main" id="{147159BE-8057-4C13-A36F-10E83D2441C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72069" y="3955206"/>
            <a:ext cx="2798703" cy="1865802"/>
          </a:xfrm>
          <a:prstGeom prst="rect">
            <a:avLst/>
          </a:prstGeom>
        </p:spPr>
      </p:pic>
    </p:spTree>
    <p:extLst>
      <p:ext uri="{BB962C8B-B14F-4D97-AF65-F5344CB8AC3E}">
        <p14:creationId xmlns:p14="http://schemas.microsoft.com/office/powerpoint/2010/main" val="755311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27F88FD-636A-4A5A-A2D9-D0261F2EE983}"/>
              </a:ext>
            </a:extLst>
          </p:cNvPr>
          <p:cNvSpPr>
            <a:spLocks noGrp="1"/>
          </p:cNvSpPr>
          <p:nvPr>
            <p:ph type="ftr" sz="quarter" idx="11"/>
          </p:nvPr>
        </p:nvSpPr>
        <p:spPr/>
        <p:txBody>
          <a:bodyPr/>
          <a:lstStyle/>
          <a:p>
            <a:r>
              <a:rPr lang="en-IN"/>
              <a:t>Viswambhar Yasa| Computational Material Science | Personal Programming Project| TU Bergakademie Freiberg</a:t>
            </a:r>
          </a:p>
        </p:txBody>
      </p:sp>
      <p:sp>
        <p:nvSpPr>
          <p:cNvPr id="6" name="Slide Number Placeholder 18">
            <a:extLst>
              <a:ext uri="{FF2B5EF4-FFF2-40B4-BE49-F238E27FC236}">
                <a16:creationId xmlns:a16="http://schemas.microsoft.com/office/drawing/2014/main" id="{AF6345FA-5312-4FD4-ABB6-1A74D6682CD6}"/>
              </a:ext>
            </a:extLst>
          </p:cNvPr>
          <p:cNvSpPr>
            <a:spLocks noGrp="1"/>
          </p:cNvSpPr>
          <p:nvPr>
            <p:ph type="sldNum" sz="quarter" idx="12"/>
          </p:nvPr>
        </p:nvSpPr>
        <p:spPr>
          <a:xfrm>
            <a:off x="8559800" y="6356350"/>
            <a:ext cx="2037080" cy="365125"/>
          </a:xfrm>
        </p:spPr>
        <p:txBody>
          <a:bodyPr/>
          <a:lstStyle/>
          <a:p>
            <a:fld id="{8AA12C9F-78CD-4D38-A4B0-31BC9A604612}" type="slidenum">
              <a:rPr lang="en-IN" smtClean="0"/>
              <a:t>22</a:t>
            </a:fld>
            <a:endParaRPr lang="en-IN" dirty="0"/>
          </a:p>
        </p:txBody>
      </p:sp>
      <p:pic>
        <p:nvPicPr>
          <p:cNvPr id="7" name="Picture 6">
            <a:extLst>
              <a:ext uri="{FF2B5EF4-FFF2-40B4-BE49-F238E27FC236}">
                <a16:creationId xmlns:a16="http://schemas.microsoft.com/office/drawing/2014/main" id="{1776F317-8697-4C4B-A6F4-C881ABB5EC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1" y="6118640"/>
            <a:ext cx="645351" cy="641729"/>
          </a:xfrm>
          <a:prstGeom prst="rect">
            <a:avLst/>
          </a:prstGeom>
        </p:spPr>
      </p:pic>
      <p:pic>
        <p:nvPicPr>
          <p:cNvPr id="8" name="Picture 7">
            <a:extLst>
              <a:ext uri="{FF2B5EF4-FFF2-40B4-BE49-F238E27FC236}">
                <a16:creationId xmlns:a16="http://schemas.microsoft.com/office/drawing/2014/main" id="{3A67EFFE-898C-4D18-8AD9-45A012480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6870" y="6181806"/>
            <a:ext cx="1046772" cy="626973"/>
          </a:xfrm>
          <a:prstGeom prst="rect">
            <a:avLst/>
          </a:prstGeom>
        </p:spPr>
      </p:pic>
      <p:cxnSp>
        <p:nvCxnSpPr>
          <p:cNvPr id="9" name="Straight Connector 8">
            <a:extLst>
              <a:ext uri="{FF2B5EF4-FFF2-40B4-BE49-F238E27FC236}">
                <a16:creationId xmlns:a16="http://schemas.microsoft.com/office/drawing/2014/main" id="{66054CD4-65C5-4BF9-B612-1A592E79538D}"/>
              </a:ext>
            </a:extLst>
          </p:cNvPr>
          <p:cNvCxnSpPr/>
          <p:nvPr/>
        </p:nvCxnSpPr>
        <p:spPr>
          <a:xfrm>
            <a:off x="0" y="523220"/>
            <a:ext cx="12192000"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70442E9-1E1E-49E6-A0F2-B7CB58975788}"/>
              </a:ext>
            </a:extLst>
          </p:cNvPr>
          <p:cNvSpPr txBox="1"/>
          <p:nvPr/>
        </p:nvSpPr>
        <p:spPr>
          <a:xfrm>
            <a:off x="2995612" y="0"/>
            <a:ext cx="6200775" cy="523220"/>
          </a:xfrm>
          <a:prstGeom prst="rect">
            <a:avLst/>
          </a:prstGeom>
          <a:noFill/>
        </p:spPr>
        <p:txBody>
          <a:bodyPr wrap="square">
            <a:spAutoFit/>
          </a:bodyPr>
          <a:lstStyle>
            <a:defPPr>
              <a:defRPr lang="en-US"/>
            </a:defPPr>
            <a:lvl1pPr>
              <a:defRPr b="1">
                <a:solidFill>
                  <a:schemeClr val="accent1">
                    <a:lumMod val="50000"/>
                  </a:schemeClr>
                </a:solidFill>
                <a:latin typeface="CMCSC10"/>
              </a:defRPr>
            </a:lvl1pPr>
          </a:lstStyle>
          <a:p>
            <a:r>
              <a:rPr lang="en-US" sz="2800" dirty="0"/>
              <a:t>TIME ANALYSIS: BOTTLE-NECK IN CODE</a:t>
            </a:r>
            <a:r>
              <a:rPr lang="en-IN" sz="2800" dirty="0"/>
              <a:t> </a:t>
            </a:r>
          </a:p>
        </p:txBody>
      </p:sp>
      <p:pic>
        <p:nvPicPr>
          <p:cNvPr id="11" name="Picture 10">
            <a:extLst>
              <a:ext uri="{FF2B5EF4-FFF2-40B4-BE49-F238E27FC236}">
                <a16:creationId xmlns:a16="http://schemas.microsoft.com/office/drawing/2014/main" id="{CEA178F7-05ED-4F58-9483-380B78FF6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6162" y="546108"/>
            <a:ext cx="2901510" cy="2036979"/>
          </a:xfrm>
          <a:prstGeom prst="rect">
            <a:avLst/>
          </a:prstGeom>
        </p:spPr>
      </p:pic>
      <p:sp>
        <p:nvSpPr>
          <p:cNvPr id="14" name="TextBox 13">
            <a:extLst>
              <a:ext uri="{FF2B5EF4-FFF2-40B4-BE49-F238E27FC236}">
                <a16:creationId xmlns:a16="http://schemas.microsoft.com/office/drawing/2014/main" id="{987DEFFE-93CE-436C-9362-52BEB4F7C574}"/>
              </a:ext>
            </a:extLst>
          </p:cNvPr>
          <p:cNvSpPr txBox="1"/>
          <p:nvPr/>
        </p:nvSpPr>
        <p:spPr>
          <a:xfrm>
            <a:off x="524901" y="1185434"/>
            <a:ext cx="8679655" cy="923330"/>
          </a:xfrm>
          <a:prstGeom prst="rect">
            <a:avLst/>
          </a:prstGeom>
          <a:noFill/>
        </p:spPr>
        <p:txBody>
          <a:bodyPr wrap="square">
            <a:spAutoFit/>
          </a:bodyPr>
          <a:lstStyle/>
          <a:p>
            <a:pPr algn="just"/>
            <a:r>
              <a:rPr lang="en-US" sz="1800" b="0" i="0" u="none" strike="noStrike" baseline="0" dirty="0"/>
              <a:t>A log file is generated with contains the number of times the function was called, total time taken by the function and average time taken by the function. A separate log file is created for each optimizer. The log </a:t>
            </a:r>
            <a:r>
              <a:rPr lang="en-US" dirty="0"/>
              <a:t>file also lists</a:t>
            </a:r>
            <a:r>
              <a:rPr lang="en-US" sz="1800" b="0" i="0" u="none" strike="noStrike" baseline="0" dirty="0"/>
              <a:t> the top 5 functions </a:t>
            </a:r>
            <a:r>
              <a:rPr lang="en-IN" sz="1800" b="0" i="0" u="none" strike="noStrike" baseline="0" dirty="0"/>
              <a:t>with high execution time.</a:t>
            </a:r>
            <a:endParaRPr lang="en-IN" dirty="0"/>
          </a:p>
        </p:txBody>
      </p:sp>
      <p:sp>
        <p:nvSpPr>
          <p:cNvPr id="16" name="TextBox 15">
            <a:extLst>
              <a:ext uri="{FF2B5EF4-FFF2-40B4-BE49-F238E27FC236}">
                <a16:creationId xmlns:a16="http://schemas.microsoft.com/office/drawing/2014/main" id="{CDE53D5C-5636-4276-8D00-38B67962099D}"/>
              </a:ext>
            </a:extLst>
          </p:cNvPr>
          <p:cNvSpPr txBox="1"/>
          <p:nvPr/>
        </p:nvSpPr>
        <p:spPr>
          <a:xfrm>
            <a:off x="8032927" y="5810863"/>
            <a:ext cx="3704611" cy="307777"/>
          </a:xfrm>
          <a:prstGeom prst="rect">
            <a:avLst/>
          </a:prstGeom>
          <a:noFill/>
        </p:spPr>
        <p:txBody>
          <a:bodyPr wrap="square">
            <a:spAutoFit/>
          </a:bodyPr>
          <a:lstStyle/>
          <a:p>
            <a:r>
              <a:rPr lang="en-US" sz="1400" b="0" i="0" u="none" strike="noStrike" baseline="0" dirty="0">
                <a:latin typeface="CMR12"/>
              </a:rPr>
              <a:t>Time analysis pie chart based on function calls</a:t>
            </a:r>
            <a:endParaRPr lang="en-IN" sz="1400" dirty="0"/>
          </a:p>
        </p:txBody>
      </p:sp>
      <p:pic>
        <p:nvPicPr>
          <p:cNvPr id="18" name="Picture 17">
            <a:extLst>
              <a:ext uri="{FF2B5EF4-FFF2-40B4-BE49-F238E27FC236}">
                <a16:creationId xmlns:a16="http://schemas.microsoft.com/office/drawing/2014/main" id="{BACF0EBA-873F-4DBB-95BC-C0E8C0F5F9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6824" y="2686493"/>
            <a:ext cx="4476818" cy="3101016"/>
          </a:xfrm>
          <a:prstGeom prst="rect">
            <a:avLst/>
          </a:prstGeom>
        </p:spPr>
      </p:pic>
      <p:sp>
        <p:nvSpPr>
          <p:cNvPr id="20" name="TextBox 19">
            <a:extLst>
              <a:ext uri="{FF2B5EF4-FFF2-40B4-BE49-F238E27FC236}">
                <a16:creationId xmlns:a16="http://schemas.microsoft.com/office/drawing/2014/main" id="{EEB91167-AA51-4460-893C-44E7E8843254}"/>
              </a:ext>
            </a:extLst>
          </p:cNvPr>
          <p:cNvSpPr txBox="1"/>
          <p:nvPr/>
        </p:nvSpPr>
        <p:spPr>
          <a:xfrm>
            <a:off x="841849" y="2063309"/>
            <a:ext cx="6987878" cy="4431983"/>
          </a:xfrm>
          <a:prstGeom prst="rect">
            <a:avLst/>
          </a:prstGeom>
          <a:noFill/>
        </p:spPr>
        <p:txBody>
          <a:bodyPr wrap="square">
            <a:spAutoFit/>
          </a:bodyPr>
          <a:lstStyle/>
          <a:p>
            <a:pPr algn="l"/>
            <a:r>
              <a:rPr lang="en-IN" sz="1200" b="1" i="0" u="none" strike="noStrike" baseline="0" dirty="0">
                <a:solidFill>
                  <a:srgbClr val="000000"/>
                </a:solidFill>
                <a:latin typeface="+mj-lt"/>
              </a:rPr>
              <a:t>LOG FILE DATA</a:t>
            </a:r>
            <a:r>
              <a:rPr lang="en-IN" sz="1200" b="0" i="0" u="none" strike="noStrike" baseline="0" dirty="0">
                <a:solidFill>
                  <a:srgbClr val="000000"/>
                </a:solidFill>
                <a:latin typeface="+mj-lt"/>
              </a:rPr>
              <a:t>:</a:t>
            </a:r>
          </a:p>
          <a:p>
            <a:pPr algn="l"/>
            <a:r>
              <a:rPr lang="en-IN" sz="1200" b="0" i="0" u="none" strike="noStrike" baseline="0" dirty="0">
                <a:solidFill>
                  <a:srgbClr val="000000"/>
                </a:solidFill>
                <a:latin typeface="+mj-lt"/>
              </a:rPr>
              <a:t>AUTHOR : </a:t>
            </a:r>
            <a:r>
              <a:rPr lang="en-IN" sz="1200" b="1" i="0" u="none" strike="noStrike" baseline="0" dirty="0">
                <a:solidFill>
                  <a:srgbClr val="000000"/>
                </a:solidFill>
                <a:latin typeface="+mj-lt"/>
              </a:rPr>
              <a:t>YASA VISWAMBHAR REDDY</a:t>
            </a:r>
          </a:p>
          <a:p>
            <a:pPr algn="l"/>
            <a:r>
              <a:rPr lang="en-US" sz="1200" b="1" i="0" u="none" strike="noStrike" baseline="0" dirty="0">
                <a:solidFill>
                  <a:srgbClr val="000000"/>
                </a:solidFill>
                <a:latin typeface="+mj-lt"/>
              </a:rPr>
              <a:t>!</a:t>
            </a:r>
            <a:r>
              <a:rPr lang="en-US" sz="1200" b="1" i="0" u="none" strike="noStrike" baseline="0" dirty="0">
                <a:solidFill>
                  <a:srgbClr val="009A00"/>
                </a:solidFill>
                <a:latin typeface="+mj-lt"/>
              </a:rPr>
              <a:t># 1616605044.207525 Topology Optimization using Iso-Geometric Analysis MMA</a:t>
            </a:r>
          </a:p>
          <a:p>
            <a:pPr algn="l"/>
            <a:r>
              <a:rPr lang="en-US" sz="1200" dirty="0">
                <a:solidFill>
                  <a:srgbClr val="000000"/>
                </a:solidFill>
                <a:latin typeface="+mj-lt"/>
              </a:rPr>
              <a:t>Total execution time of the whole program: </a:t>
            </a:r>
            <a:r>
              <a:rPr lang="en-US" sz="1200" b="1" dirty="0">
                <a:solidFill>
                  <a:srgbClr val="000000"/>
                </a:solidFill>
                <a:latin typeface="+mj-lt"/>
              </a:rPr>
              <a:t>1363.7347421646118 sec</a:t>
            </a:r>
          </a:p>
          <a:p>
            <a:pPr algn="l"/>
            <a:r>
              <a:rPr lang="en-IN" sz="1200" b="0" i="0" u="none" strike="noStrike" baseline="0" dirty="0">
                <a:solidFill>
                  <a:srgbClr val="000000"/>
                </a:solidFill>
                <a:latin typeface="+mj-lt"/>
              </a:rPr>
              <a:t>--------- </a:t>
            </a:r>
            <a:r>
              <a:rPr lang="en-IN" sz="1200" b="1" i="0" u="none" strike="noStrike" baseline="0" dirty="0">
                <a:solidFill>
                  <a:srgbClr val="000000"/>
                </a:solidFill>
                <a:latin typeface="+mj-lt"/>
              </a:rPr>
              <a:t>initial condition </a:t>
            </a:r>
            <a:r>
              <a:rPr lang="en-IN" sz="1200" b="0" i="0" u="none" strike="noStrike" baseline="0" dirty="0">
                <a:solidFill>
                  <a:srgbClr val="000000"/>
                </a:solidFill>
                <a:latin typeface="+mj-lt"/>
              </a:rPr>
              <a:t>---------</a:t>
            </a:r>
          </a:p>
          <a:p>
            <a:pPr algn="l"/>
            <a:r>
              <a:rPr lang="en-US" sz="1200" b="0" i="0" u="none" strike="noStrike" baseline="0" dirty="0">
                <a:solidFill>
                  <a:srgbClr val="000000"/>
                </a:solidFill>
                <a:latin typeface="+mj-lt"/>
              </a:rPr>
              <a:t>Total Number of time </a:t>
            </a:r>
            <a:r>
              <a:rPr lang="en-US" sz="1200" b="0" i="0" u="none" strike="noStrike" baseline="0" dirty="0">
                <a:solidFill>
                  <a:srgbClr val="0070C0"/>
                </a:solidFill>
                <a:latin typeface="+mj-lt"/>
              </a:rPr>
              <a:t>" initial condition " </a:t>
            </a:r>
            <a:r>
              <a:rPr lang="en-US" sz="1200" b="0" i="0" u="none" strike="noStrike" baseline="0" dirty="0">
                <a:solidFill>
                  <a:srgbClr val="000000"/>
                </a:solidFill>
                <a:latin typeface="+mj-lt"/>
              </a:rPr>
              <a:t>was called </a:t>
            </a:r>
            <a:r>
              <a:rPr lang="en-US" sz="1200" b="1" i="0" u="none" strike="noStrike" baseline="0" dirty="0">
                <a:solidFill>
                  <a:srgbClr val="000000"/>
                </a:solidFill>
                <a:latin typeface="+mj-lt"/>
              </a:rPr>
              <a:t>53 times</a:t>
            </a:r>
            <a:r>
              <a:rPr lang="en-US" sz="1200" b="0" i="0" u="none" strike="noStrike" baseline="0" dirty="0">
                <a:solidFill>
                  <a:srgbClr val="000000"/>
                </a:solidFill>
                <a:latin typeface="+mj-lt"/>
              </a:rPr>
              <a:t>.</a:t>
            </a:r>
          </a:p>
          <a:p>
            <a:pPr algn="l"/>
            <a:r>
              <a:rPr lang="en-US" sz="1200" b="0" i="0" u="none" strike="noStrike" baseline="0" dirty="0">
                <a:solidFill>
                  <a:srgbClr val="000000"/>
                </a:solidFill>
                <a:latin typeface="+mj-lt"/>
              </a:rPr>
              <a:t>Average time taken by the </a:t>
            </a:r>
            <a:r>
              <a:rPr lang="en-US" sz="1200" b="0" i="0" u="none" strike="noStrike" baseline="0" dirty="0">
                <a:solidFill>
                  <a:srgbClr val="0070C0"/>
                </a:solidFill>
                <a:latin typeface="+mj-lt"/>
              </a:rPr>
              <a:t>" initial condition "</a:t>
            </a:r>
            <a:r>
              <a:rPr lang="en-US" sz="1200" b="0" i="0" u="none" strike="noStrike" baseline="0" dirty="0">
                <a:solidFill>
                  <a:srgbClr val="9400D2"/>
                </a:solidFill>
                <a:latin typeface="+mj-lt"/>
              </a:rPr>
              <a:t> </a:t>
            </a:r>
            <a:r>
              <a:rPr lang="en-US" sz="1200" b="0" i="0" u="none" strike="noStrike" baseline="0" dirty="0">
                <a:solidFill>
                  <a:srgbClr val="000000"/>
                </a:solidFill>
                <a:latin typeface="+mj-lt"/>
              </a:rPr>
              <a:t>function during one run </a:t>
            </a:r>
            <a:r>
              <a:rPr lang="en-IN" sz="1200" b="1" i="0" u="none" strike="noStrike" baseline="0" dirty="0">
                <a:solidFill>
                  <a:srgbClr val="000000"/>
                </a:solidFill>
                <a:latin typeface="+mj-lt"/>
              </a:rPr>
              <a:t>7.528179096725751e-05 seconds</a:t>
            </a:r>
            <a:r>
              <a:rPr lang="en-IN" sz="1200" b="0" i="0" u="none" strike="noStrike" baseline="0" dirty="0">
                <a:solidFill>
                  <a:srgbClr val="000000"/>
                </a:solidFill>
                <a:latin typeface="+mj-lt"/>
              </a:rPr>
              <a:t>.</a:t>
            </a:r>
          </a:p>
          <a:p>
            <a:pPr algn="l"/>
            <a:r>
              <a:rPr lang="en-US" sz="1200" b="0" i="0" u="none" strike="noStrike" baseline="0" dirty="0">
                <a:solidFill>
                  <a:srgbClr val="000000"/>
                </a:solidFill>
                <a:latin typeface="+mj-lt"/>
              </a:rPr>
              <a:t>Total time taken by the </a:t>
            </a:r>
            <a:r>
              <a:rPr lang="en-US" sz="1200" b="0" i="0" u="none" strike="noStrike" baseline="0" dirty="0">
                <a:solidFill>
                  <a:srgbClr val="0070C0"/>
                </a:solidFill>
                <a:latin typeface="+mj-lt"/>
              </a:rPr>
              <a:t>" initial condition " </a:t>
            </a:r>
            <a:r>
              <a:rPr lang="en-US" sz="1200" b="0" i="0" u="none" strike="noStrike" baseline="0" dirty="0">
                <a:solidFill>
                  <a:srgbClr val="000000"/>
                </a:solidFill>
                <a:latin typeface="+mj-lt"/>
              </a:rPr>
              <a:t>function </a:t>
            </a:r>
            <a:r>
              <a:rPr lang="en-IN" sz="1200" b="1" i="0" u="none" strike="noStrike" baseline="0" dirty="0">
                <a:solidFill>
                  <a:srgbClr val="000000"/>
                </a:solidFill>
                <a:latin typeface="+mj-lt"/>
              </a:rPr>
              <a:t>0.0039899349212646484 seconds</a:t>
            </a:r>
            <a:r>
              <a:rPr lang="en-IN" sz="1200" b="0" i="0" u="none" strike="noStrike" baseline="0" dirty="0">
                <a:solidFill>
                  <a:srgbClr val="000000"/>
                </a:solidFill>
                <a:latin typeface="+mj-lt"/>
              </a:rPr>
              <a:t>.</a:t>
            </a:r>
          </a:p>
          <a:p>
            <a:pPr algn="l"/>
            <a:endParaRPr lang="en-IN" sz="1200" b="0" i="0" u="none" strike="noStrike" baseline="0" dirty="0">
              <a:solidFill>
                <a:srgbClr val="000000"/>
              </a:solidFill>
              <a:latin typeface="+mj-lt"/>
            </a:endParaRPr>
          </a:p>
          <a:p>
            <a:pPr algn="l"/>
            <a:r>
              <a:rPr lang="en-IN" sz="1200" b="0" i="0" u="none" strike="noStrike" baseline="0" dirty="0">
                <a:solidFill>
                  <a:srgbClr val="000000"/>
                </a:solidFill>
                <a:latin typeface="+mj-lt"/>
              </a:rPr>
              <a:t>--------- </a:t>
            </a:r>
            <a:r>
              <a:rPr lang="en-IN" sz="1200" b="1" i="0" u="none" strike="noStrike" baseline="0" dirty="0">
                <a:solidFill>
                  <a:srgbClr val="000000"/>
                </a:solidFill>
                <a:latin typeface="+mj-lt"/>
              </a:rPr>
              <a:t>strain displacement </a:t>
            </a:r>
            <a:r>
              <a:rPr lang="en-IN" sz="1200" b="0" i="0" u="none" strike="noStrike" baseline="0" dirty="0">
                <a:solidFill>
                  <a:srgbClr val="000000"/>
                </a:solidFill>
                <a:latin typeface="+mj-lt"/>
              </a:rPr>
              <a:t>---------</a:t>
            </a:r>
          </a:p>
          <a:p>
            <a:pPr algn="l"/>
            <a:r>
              <a:rPr lang="en-US" sz="1200" b="0" i="0" u="none" strike="noStrike" baseline="0" dirty="0">
                <a:solidFill>
                  <a:srgbClr val="000000"/>
                </a:solidFill>
                <a:latin typeface="+mj-lt"/>
              </a:rPr>
              <a:t>Total Number of time </a:t>
            </a:r>
            <a:r>
              <a:rPr lang="en-US" sz="1200" b="0" i="0" u="none" strike="noStrike" baseline="0" dirty="0">
                <a:solidFill>
                  <a:srgbClr val="0070C0"/>
                </a:solidFill>
                <a:latin typeface="+mj-lt"/>
              </a:rPr>
              <a:t>" strain displacement " </a:t>
            </a:r>
            <a:r>
              <a:rPr lang="en-US" sz="1200" b="0" i="0" u="none" strike="noStrike" baseline="0" dirty="0">
                <a:solidFill>
                  <a:srgbClr val="000000"/>
                </a:solidFill>
                <a:latin typeface="+mj-lt"/>
              </a:rPr>
              <a:t>was called </a:t>
            </a:r>
            <a:r>
              <a:rPr lang="en-US" sz="1200" b="1" i="0" u="none" strike="noStrike" baseline="0" dirty="0">
                <a:solidFill>
                  <a:srgbClr val="000000"/>
                </a:solidFill>
                <a:latin typeface="+mj-lt"/>
              </a:rPr>
              <a:t>1396992 times</a:t>
            </a:r>
            <a:r>
              <a:rPr lang="en-US" sz="1200" b="0" i="0" u="none" strike="noStrike" baseline="0" dirty="0">
                <a:solidFill>
                  <a:srgbClr val="000000"/>
                </a:solidFill>
                <a:latin typeface="+mj-lt"/>
              </a:rPr>
              <a:t>.</a:t>
            </a:r>
          </a:p>
          <a:p>
            <a:pPr algn="l"/>
            <a:r>
              <a:rPr lang="en-US" sz="1200" b="0" i="0" u="none" strike="noStrike" baseline="0" dirty="0">
                <a:solidFill>
                  <a:srgbClr val="000000"/>
                </a:solidFill>
                <a:latin typeface="+mj-lt"/>
              </a:rPr>
              <a:t>Average time taken by the </a:t>
            </a:r>
            <a:r>
              <a:rPr lang="en-US" sz="1200" b="0" i="0" u="none" strike="noStrike" baseline="0" dirty="0">
                <a:solidFill>
                  <a:srgbClr val="0070C0"/>
                </a:solidFill>
                <a:latin typeface="+mj-lt"/>
              </a:rPr>
              <a:t>" strain displacement " </a:t>
            </a:r>
            <a:r>
              <a:rPr lang="en-US" sz="1200" b="0" i="0" u="none" strike="noStrike" baseline="0" dirty="0">
                <a:solidFill>
                  <a:srgbClr val="000000"/>
                </a:solidFill>
                <a:latin typeface="+mj-lt"/>
              </a:rPr>
              <a:t>function during one </a:t>
            </a:r>
            <a:r>
              <a:rPr lang="en-IN" sz="1200" b="0" i="0" u="none" strike="noStrike" baseline="0" dirty="0">
                <a:solidFill>
                  <a:srgbClr val="000000"/>
                </a:solidFill>
                <a:latin typeface="+mj-lt"/>
              </a:rPr>
              <a:t>run </a:t>
            </a:r>
            <a:r>
              <a:rPr lang="en-IN" sz="1200" b="1" i="0" u="none" strike="noStrike" baseline="0" dirty="0">
                <a:solidFill>
                  <a:srgbClr val="000000"/>
                </a:solidFill>
                <a:latin typeface="+mj-lt"/>
              </a:rPr>
              <a:t>4.5424312235716175e-05 seconds</a:t>
            </a:r>
            <a:r>
              <a:rPr lang="en-IN" sz="1200" b="0" i="0" u="none" strike="noStrike" baseline="0" dirty="0">
                <a:solidFill>
                  <a:srgbClr val="000000"/>
                </a:solidFill>
                <a:latin typeface="+mj-lt"/>
              </a:rPr>
              <a:t>.</a:t>
            </a:r>
          </a:p>
          <a:p>
            <a:pPr algn="l"/>
            <a:r>
              <a:rPr lang="en-US" sz="1200" b="0" i="0" u="none" strike="noStrike" baseline="0" dirty="0">
                <a:solidFill>
                  <a:srgbClr val="000000"/>
                </a:solidFill>
                <a:latin typeface="+mj-lt"/>
              </a:rPr>
              <a:t>Total time taken by the </a:t>
            </a:r>
            <a:r>
              <a:rPr lang="en-US" sz="1200" b="0" i="0" u="none" strike="noStrike" baseline="0" dirty="0">
                <a:solidFill>
                  <a:srgbClr val="0070C0"/>
                </a:solidFill>
                <a:latin typeface="+mj-lt"/>
              </a:rPr>
              <a:t>" strain displacement " </a:t>
            </a:r>
            <a:r>
              <a:rPr lang="en-US" sz="1200" b="0" i="0" u="none" strike="noStrike" baseline="0" dirty="0">
                <a:solidFill>
                  <a:srgbClr val="000000"/>
                </a:solidFill>
                <a:latin typeface="+mj-lt"/>
              </a:rPr>
              <a:t>function </a:t>
            </a:r>
            <a:r>
              <a:rPr lang="en-IN" sz="1200" b="1" i="0" u="none" strike="noStrike" baseline="0" dirty="0">
                <a:solidFill>
                  <a:srgbClr val="000000"/>
                </a:solidFill>
                <a:latin typeface="+mj-lt"/>
              </a:rPr>
              <a:t>63.45740079879761 seconds</a:t>
            </a:r>
            <a:r>
              <a:rPr lang="en-IN" sz="1200" b="0" i="0" u="none" strike="noStrike" baseline="0" dirty="0">
                <a:solidFill>
                  <a:srgbClr val="000000"/>
                </a:solidFill>
                <a:latin typeface="+mj-lt"/>
              </a:rPr>
              <a:t>.</a:t>
            </a:r>
          </a:p>
          <a:p>
            <a:pPr algn="l"/>
            <a:endParaRPr lang="en-IN" sz="1200" b="0" i="0" u="none" strike="noStrike" baseline="0" dirty="0">
              <a:solidFill>
                <a:srgbClr val="000000"/>
              </a:solidFill>
              <a:latin typeface="+mj-lt"/>
            </a:endParaRPr>
          </a:p>
          <a:p>
            <a:pPr algn="l"/>
            <a:r>
              <a:rPr lang="en-IN" sz="1200" b="0" i="0" u="none" strike="noStrike" baseline="0" dirty="0">
                <a:solidFill>
                  <a:srgbClr val="000000"/>
                </a:solidFill>
                <a:latin typeface="+mj-lt"/>
              </a:rPr>
              <a:t>--------- </a:t>
            </a:r>
            <a:r>
              <a:rPr lang="en-IN" sz="1200" b="1" i="0" u="none" strike="noStrike" baseline="0" dirty="0">
                <a:solidFill>
                  <a:srgbClr val="000000"/>
                </a:solidFill>
                <a:latin typeface="+mj-lt"/>
              </a:rPr>
              <a:t>unittoparametric</a:t>
            </a:r>
            <a:r>
              <a:rPr lang="en-IN" sz="1200" b="0" i="0" u="none" strike="noStrike" baseline="0" dirty="0">
                <a:solidFill>
                  <a:srgbClr val="000000"/>
                </a:solidFill>
                <a:latin typeface="+mj-lt"/>
              </a:rPr>
              <a:t> ---------</a:t>
            </a:r>
          </a:p>
          <a:p>
            <a:pPr algn="l"/>
            <a:r>
              <a:rPr lang="en-US" sz="1200" b="0" i="0" u="none" strike="noStrike" baseline="0" dirty="0">
                <a:solidFill>
                  <a:srgbClr val="000000"/>
                </a:solidFill>
                <a:latin typeface="+mj-lt"/>
              </a:rPr>
              <a:t>Total Number of time </a:t>
            </a:r>
            <a:r>
              <a:rPr lang="en-US" sz="1200" b="0" i="0" u="none" strike="noStrike" baseline="0" dirty="0">
                <a:solidFill>
                  <a:srgbClr val="0070C0"/>
                </a:solidFill>
                <a:latin typeface="+mj-lt"/>
              </a:rPr>
              <a:t>" unittoparametric " </a:t>
            </a:r>
            <a:r>
              <a:rPr lang="en-US" sz="1200" b="0" i="0" u="none" strike="noStrike" baseline="0" dirty="0">
                <a:solidFill>
                  <a:srgbClr val="000000"/>
                </a:solidFill>
                <a:latin typeface="+mj-lt"/>
              </a:rPr>
              <a:t>was called </a:t>
            </a:r>
            <a:r>
              <a:rPr lang="en-US" sz="1200" b="1" i="0" u="none" strike="noStrike" baseline="0" dirty="0">
                <a:solidFill>
                  <a:srgbClr val="000000"/>
                </a:solidFill>
                <a:latin typeface="+mj-lt"/>
              </a:rPr>
              <a:t>4190976 times</a:t>
            </a:r>
            <a:r>
              <a:rPr lang="en-US" sz="1200" b="0" i="0" u="none" strike="noStrike" baseline="0" dirty="0">
                <a:solidFill>
                  <a:srgbClr val="000000"/>
                </a:solidFill>
                <a:latin typeface="+mj-lt"/>
              </a:rPr>
              <a:t>.</a:t>
            </a:r>
          </a:p>
          <a:p>
            <a:pPr algn="l"/>
            <a:r>
              <a:rPr lang="en-US" sz="1200" b="0" i="0" u="none" strike="noStrike" baseline="0" dirty="0">
                <a:solidFill>
                  <a:srgbClr val="000000"/>
                </a:solidFill>
                <a:latin typeface="+mj-lt"/>
              </a:rPr>
              <a:t>Average time taken by the </a:t>
            </a:r>
            <a:r>
              <a:rPr lang="en-US" sz="1200" b="0" i="0" u="none" strike="noStrike" baseline="0" dirty="0">
                <a:solidFill>
                  <a:srgbClr val="0070C0"/>
                </a:solidFill>
                <a:latin typeface="+mj-lt"/>
              </a:rPr>
              <a:t>" unittoparametric " </a:t>
            </a:r>
            <a:r>
              <a:rPr lang="en-US" sz="1200" b="0" i="0" u="none" strike="noStrike" baseline="0" dirty="0">
                <a:solidFill>
                  <a:srgbClr val="000000"/>
                </a:solidFill>
                <a:latin typeface="+mj-lt"/>
              </a:rPr>
              <a:t>function during one run </a:t>
            </a:r>
            <a:r>
              <a:rPr lang="en-IN" sz="1200" b="1" i="0" u="none" strike="noStrike" baseline="0" dirty="0">
                <a:solidFill>
                  <a:srgbClr val="000000"/>
                </a:solidFill>
                <a:latin typeface="+mj-lt"/>
              </a:rPr>
              <a:t>3.492859296924389e-06 seconds</a:t>
            </a:r>
            <a:r>
              <a:rPr lang="en-IN" sz="1200" b="0" i="0" u="none" strike="noStrike" baseline="0" dirty="0">
                <a:solidFill>
                  <a:srgbClr val="000000"/>
                </a:solidFill>
                <a:latin typeface="+mj-lt"/>
              </a:rPr>
              <a:t>.</a:t>
            </a:r>
          </a:p>
          <a:p>
            <a:pPr algn="l"/>
            <a:r>
              <a:rPr lang="en-US" sz="1200" b="0" i="0" u="none" strike="noStrike" baseline="0" dirty="0">
                <a:solidFill>
                  <a:srgbClr val="000000"/>
                </a:solidFill>
                <a:latin typeface="+mj-lt"/>
              </a:rPr>
              <a:t>Total time taken by the </a:t>
            </a:r>
            <a:r>
              <a:rPr lang="en-US" sz="1200" b="0" i="0" u="none" strike="noStrike" baseline="0" dirty="0">
                <a:solidFill>
                  <a:srgbClr val="0070C0"/>
                </a:solidFill>
                <a:latin typeface="+mj-lt"/>
              </a:rPr>
              <a:t>" unittoparametric " </a:t>
            </a:r>
            <a:r>
              <a:rPr lang="en-US" sz="1200" b="0" i="0" u="none" strike="noStrike" baseline="0" dirty="0">
                <a:solidFill>
                  <a:srgbClr val="000000"/>
                </a:solidFill>
                <a:latin typeface="+mj-lt"/>
              </a:rPr>
              <a:t>function </a:t>
            </a:r>
            <a:r>
              <a:rPr lang="en-IN" sz="1200" b="1" i="0" u="none" strike="noStrike" baseline="0" dirty="0">
                <a:solidFill>
                  <a:srgbClr val="000000"/>
                </a:solidFill>
                <a:latin typeface="+mj-lt"/>
              </a:rPr>
              <a:t>14.638489484786987 seconds</a:t>
            </a:r>
            <a:r>
              <a:rPr lang="en-IN" sz="1200" b="0" i="0" u="none" strike="noStrike" baseline="0" dirty="0">
                <a:solidFill>
                  <a:srgbClr val="000000"/>
                </a:solidFill>
                <a:latin typeface="+mj-lt"/>
              </a:rPr>
              <a:t>.</a:t>
            </a:r>
          </a:p>
          <a:p>
            <a:pPr algn="l"/>
            <a:endParaRPr lang="en-IN" sz="1200" b="0" i="0" u="none" strike="noStrike" baseline="0" dirty="0">
              <a:solidFill>
                <a:srgbClr val="000000"/>
              </a:solidFill>
              <a:latin typeface="+mj-lt"/>
            </a:endParaRPr>
          </a:p>
          <a:p>
            <a:pPr algn="l"/>
            <a:r>
              <a:rPr lang="en-IN" sz="1200" b="0" i="0" u="none" strike="noStrike" baseline="0" dirty="0">
                <a:solidFill>
                  <a:srgbClr val="000000"/>
                </a:solidFill>
                <a:latin typeface="+mj-lt"/>
              </a:rPr>
              <a:t>--------- </a:t>
            </a:r>
            <a:r>
              <a:rPr lang="en-IN" sz="1200" b="1" i="0" u="none" strike="noStrike" baseline="0" dirty="0">
                <a:solidFill>
                  <a:srgbClr val="000000"/>
                </a:solidFill>
                <a:latin typeface="+mj-lt"/>
              </a:rPr>
              <a:t>Compliance matrix </a:t>
            </a:r>
            <a:r>
              <a:rPr lang="en-IN" sz="1200" b="0" i="0" u="none" strike="noStrike" baseline="0" dirty="0">
                <a:solidFill>
                  <a:srgbClr val="000000"/>
                </a:solidFill>
                <a:latin typeface="+mj-lt"/>
              </a:rPr>
              <a:t>---------</a:t>
            </a:r>
          </a:p>
          <a:p>
            <a:pPr algn="l"/>
            <a:r>
              <a:rPr lang="en-US" sz="1200" b="0" i="0" u="none" strike="noStrike" baseline="0" dirty="0">
                <a:solidFill>
                  <a:srgbClr val="000000"/>
                </a:solidFill>
                <a:latin typeface="+mj-lt"/>
              </a:rPr>
              <a:t>Total Number of time </a:t>
            </a:r>
            <a:r>
              <a:rPr lang="en-US" sz="1200" b="0" i="0" u="none" strike="noStrike" baseline="0" dirty="0">
                <a:solidFill>
                  <a:srgbClr val="0070C0"/>
                </a:solidFill>
                <a:latin typeface="+mj-lt"/>
              </a:rPr>
              <a:t>" Compliance matrix "</a:t>
            </a:r>
            <a:r>
              <a:rPr lang="en-US" sz="1200" b="0" i="0" u="none" strike="noStrike" baseline="0" dirty="0">
                <a:solidFill>
                  <a:srgbClr val="9400D2"/>
                </a:solidFill>
                <a:latin typeface="+mj-lt"/>
              </a:rPr>
              <a:t> </a:t>
            </a:r>
            <a:r>
              <a:rPr lang="en-US" sz="1200" b="0" i="0" u="none" strike="noStrike" baseline="0" dirty="0">
                <a:solidFill>
                  <a:srgbClr val="000000"/>
                </a:solidFill>
                <a:latin typeface="+mj-lt"/>
              </a:rPr>
              <a:t>was called </a:t>
            </a:r>
            <a:r>
              <a:rPr lang="en-US" sz="1200" b="1" i="0" u="none" strike="noStrike" baseline="0" dirty="0">
                <a:solidFill>
                  <a:srgbClr val="000000"/>
                </a:solidFill>
                <a:latin typeface="+mj-lt"/>
              </a:rPr>
              <a:t>174624 times</a:t>
            </a:r>
            <a:r>
              <a:rPr lang="en-US" sz="1200" b="0" i="0" u="none" strike="noStrike" baseline="0" dirty="0">
                <a:solidFill>
                  <a:srgbClr val="000000"/>
                </a:solidFill>
                <a:latin typeface="+mj-lt"/>
              </a:rPr>
              <a:t>.</a:t>
            </a:r>
          </a:p>
          <a:p>
            <a:pPr algn="l"/>
            <a:r>
              <a:rPr lang="en-US" sz="1200" b="0" i="0" u="none" strike="noStrike" baseline="0" dirty="0">
                <a:solidFill>
                  <a:srgbClr val="000000"/>
                </a:solidFill>
                <a:latin typeface="+mj-lt"/>
              </a:rPr>
              <a:t>Average time taken by the </a:t>
            </a:r>
            <a:r>
              <a:rPr lang="en-US" sz="1200" b="0" i="0" u="none" strike="noStrike" baseline="0" dirty="0">
                <a:solidFill>
                  <a:srgbClr val="0070C0"/>
                </a:solidFill>
                <a:latin typeface="+mj-lt"/>
              </a:rPr>
              <a:t>" Compliance matrix " </a:t>
            </a:r>
            <a:r>
              <a:rPr lang="en-US" sz="1200" b="0" i="0" u="none" strike="noStrike" baseline="0" dirty="0">
                <a:solidFill>
                  <a:srgbClr val="000000"/>
                </a:solidFill>
                <a:latin typeface="+mj-lt"/>
              </a:rPr>
              <a:t>function during one run </a:t>
            </a:r>
            <a:r>
              <a:rPr lang="en-IN" sz="1200" b="1" i="0" u="none" strike="noStrike" baseline="0" dirty="0">
                <a:solidFill>
                  <a:srgbClr val="000000"/>
                </a:solidFill>
                <a:latin typeface="+mj-lt"/>
              </a:rPr>
              <a:t>3.2285849253336587e-06 seconds</a:t>
            </a:r>
            <a:r>
              <a:rPr lang="en-IN" sz="1200" b="0" i="0" u="none" strike="noStrike" baseline="0" dirty="0">
                <a:solidFill>
                  <a:srgbClr val="000000"/>
                </a:solidFill>
                <a:latin typeface="+mj-lt"/>
              </a:rPr>
              <a:t>.</a:t>
            </a:r>
          </a:p>
          <a:p>
            <a:pPr algn="l"/>
            <a:r>
              <a:rPr lang="en-US" sz="1200" b="0" i="0" u="none" strike="noStrike" baseline="0" dirty="0">
                <a:solidFill>
                  <a:srgbClr val="000000"/>
                </a:solidFill>
                <a:latin typeface="+mj-lt"/>
              </a:rPr>
              <a:t>Total time taken by the </a:t>
            </a:r>
            <a:r>
              <a:rPr lang="en-US" sz="1200" b="0" i="0" u="none" strike="noStrike" baseline="0" dirty="0">
                <a:solidFill>
                  <a:srgbClr val="0070C0"/>
                </a:solidFill>
                <a:latin typeface="+mj-lt"/>
              </a:rPr>
              <a:t>" Compliance matrix " </a:t>
            </a:r>
            <a:r>
              <a:rPr lang="en-US" sz="1200" b="0" i="0" u="none" strike="noStrike" baseline="0" dirty="0">
                <a:solidFill>
                  <a:srgbClr val="000000"/>
                </a:solidFill>
                <a:latin typeface="+mj-lt"/>
              </a:rPr>
              <a:t>function </a:t>
            </a:r>
            <a:r>
              <a:rPr lang="en-IN" sz="1200" b="1" i="0" u="none" strike="noStrike" baseline="0" dirty="0">
                <a:solidFill>
                  <a:srgbClr val="000000"/>
                </a:solidFill>
                <a:latin typeface="+mj-lt"/>
              </a:rPr>
              <a:t>0.5637884140014648 seconds</a:t>
            </a:r>
            <a:r>
              <a:rPr lang="en-IN" sz="1200" b="0" i="0" u="none" strike="noStrike" baseline="0" dirty="0">
                <a:solidFill>
                  <a:srgbClr val="000000"/>
                </a:solidFill>
                <a:latin typeface="+mj-lt"/>
              </a:rPr>
              <a:t>.</a:t>
            </a:r>
            <a:endParaRPr lang="en-IN" sz="1200" dirty="0">
              <a:latin typeface="+mj-lt"/>
            </a:endParaRPr>
          </a:p>
        </p:txBody>
      </p:sp>
      <p:sp>
        <p:nvSpPr>
          <p:cNvPr id="23" name="TextBox 22">
            <a:extLst>
              <a:ext uri="{FF2B5EF4-FFF2-40B4-BE49-F238E27FC236}">
                <a16:creationId xmlns:a16="http://schemas.microsoft.com/office/drawing/2014/main" id="{0B2A1A6D-A64F-47DD-853F-9EA8C7B2A5C9}"/>
              </a:ext>
            </a:extLst>
          </p:cNvPr>
          <p:cNvSpPr txBox="1"/>
          <p:nvPr/>
        </p:nvSpPr>
        <p:spPr>
          <a:xfrm>
            <a:off x="9885233" y="2444590"/>
            <a:ext cx="1318291" cy="276993"/>
          </a:xfrm>
          <a:prstGeom prst="rect">
            <a:avLst/>
          </a:prstGeom>
          <a:noFill/>
        </p:spPr>
        <p:txBody>
          <a:bodyPr wrap="square" rtlCol="0">
            <a:spAutoFit/>
          </a:bodyPr>
          <a:lstStyle/>
          <a:p>
            <a:r>
              <a:rPr lang="en-US" sz="1200" dirty="0"/>
              <a:t>cantilever  beam</a:t>
            </a:r>
            <a:endParaRPr lang="en-IN" sz="1200" dirty="0"/>
          </a:p>
        </p:txBody>
      </p:sp>
      <p:sp>
        <p:nvSpPr>
          <p:cNvPr id="24" name="TextBox 23">
            <a:extLst>
              <a:ext uri="{FF2B5EF4-FFF2-40B4-BE49-F238E27FC236}">
                <a16:creationId xmlns:a16="http://schemas.microsoft.com/office/drawing/2014/main" id="{DBD7EEAE-5E95-4C89-96DE-CCFCDA9D3159}"/>
              </a:ext>
            </a:extLst>
          </p:cNvPr>
          <p:cNvSpPr txBox="1"/>
          <p:nvPr/>
        </p:nvSpPr>
        <p:spPr>
          <a:xfrm>
            <a:off x="1635083" y="546108"/>
            <a:ext cx="5614482" cy="646331"/>
          </a:xfrm>
          <a:prstGeom prst="rect">
            <a:avLst/>
          </a:prstGeom>
          <a:noFill/>
        </p:spPr>
        <p:txBody>
          <a:bodyPr wrap="square" rtlCol="0">
            <a:spAutoFit/>
          </a:bodyPr>
          <a:lstStyle/>
          <a:p>
            <a:r>
              <a:rPr lang="en-US" b="1" dirty="0"/>
              <a:t>main_program_bottle_neck.py </a:t>
            </a:r>
            <a:r>
              <a:rPr lang="en-US" dirty="0"/>
              <a:t>implements time analysis. </a:t>
            </a:r>
          </a:p>
          <a:p>
            <a:r>
              <a:rPr lang="en-US" dirty="0"/>
              <a:t>Imported library: </a:t>
            </a:r>
            <a:r>
              <a:rPr lang="en-US" b="1" dirty="0"/>
              <a:t>time</a:t>
            </a:r>
            <a:endParaRPr lang="en-IN" b="1" dirty="0"/>
          </a:p>
        </p:txBody>
      </p:sp>
    </p:spTree>
    <p:extLst>
      <p:ext uri="{BB962C8B-B14F-4D97-AF65-F5344CB8AC3E}">
        <p14:creationId xmlns:p14="http://schemas.microsoft.com/office/powerpoint/2010/main" val="1575051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4BFF2FE-795F-4352-B9D0-3ED744BFFE3B}"/>
              </a:ext>
            </a:extLst>
          </p:cNvPr>
          <p:cNvSpPr>
            <a:spLocks noGrp="1"/>
          </p:cNvSpPr>
          <p:nvPr>
            <p:ph type="ftr" sz="quarter" idx="11"/>
          </p:nvPr>
        </p:nvSpPr>
        <p:spPr/>
        <p:txBody>
          <a:bodyPr/>
          <a:lstStyle/>
          <a:p>
            <a:r>
              <a:rPr lang="en-IN" dirty="0"/>
              <a:t>Viswambhar Yasa| Computational Material Science | Personal Programming Project| TU Bergakademie Freiberg</a:t>
            </a:r>
          </a:p>
        </p:txBody>
      </p:sp>
      <p:cxnSp>
        <p:nvCxnSpPr>
          <p:cNvPr id="6" name="Straight Connector 5">
            <a:extLst>
              <a:ext uri="{FF2B5EF4-FFF2-40B4-BE49-F238E27FC236}">
                <a16:creationId xmlns:a16="http://schemas.microsoft.com/office/drawing/2014/main" id="{DA4D0CF6-717A-4466-8218-4EE1705E4E58}"/>
              </a:ext>
            </a:extLst>
          </p:cNvPr>
          <p:cNvCxnSpPr/>
          <p:nvPr/>
        </p:nvCxnSpPr>
        <p:spPr>
          <a:xfrm>
            <a:off x="0" y="523220"/>
            <a:ext cx="12192000"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A59D083-AAAB-4517-B7E8-52905F5E6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1" y="6118640"/>
            <a:ext cx="645351" cy="641729"/>
          </a:xfrm>
          <a:prstGeom prst="rect">
            <a:avLst/>
          </a:prstGeom>
        </p:spPr>
      </p:pic>
      <p:pic>
        <p:nvPicPr>
          <p:cNvPr id="8" name="Picture 7">
            <a:extLst>
              <a:ext uri="{FF2B5EF4-FFF2-40B4-BE49-F238E27FC236}">
                <a16:creationId xmlns:a16="http://schemas.microsoft.com/office/drawing/2014/main" id="{DE4C53A3-B305-4939-9D59-D54C139AC9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6870" y="6181806"/>
            <a:ext cx="1046772" cy="626973"/>
          </a:xfrm>
          <a:prstGeom prst="rect">
            <a:avLst/>
          </a:prstGeom>
        </p:spPr>
      </p:pic>
      <p:sp>
        <p:nvSpPr>
          <p:cNvPr id="9" name="Slide Number Placeholder 18">
            <a:extLst>
              <a:ext uri="{FF2B5EF4-FFF2-40B4-BE49-F238E27FC236}">
                <a16:creationId xmlns:a16="http://schemas.microsoft.com/office/drawing/2014/main" id="{4BB47C69-1308-45CF-8DD5-71AB51224D73}"/>
              </a:ext>
            </a:extLst>
          </p:cNvPr>
          <p:cNvSpPr>
            <a:spLocks noGrp="1"/>
          </p:cNvSpPr>
          <p:nvPr>
            <p:ph type="sldNum" sz="quarter" idx="12"/>
          </p:nvPr>
        </p:nvSpPr>
        <p:spPr>
          <a:xfrm>
            <a:off x="8559800" y="6356350"/>
            <a:ext cx="2037080" cy="365125"/>
          </a:xfrm>
        </p:spPr>
        <p:txBody>
          <a:bodyPr/>
          <a:lstStyle/>
          <a:p>
            <a:fld id="{8AA12C9F-78CD-4D38-A4B0-31BC9A604612}" type="slidenum">
              <a:rPr lang="en-IN" smtClean="0"/>
              <a:t>23</a:t>
            </a:fld>
            <a:endParaRPr lang="en-IN" dirty="0"/>
          </a:p>
        </p:txBody>
      </p:sp>
      <p:sp>
        <p:nvSpPr>
          <p:cNvPr id="10" name="TextBox 9">
            <a:extLst>
              <a:ext uri="{FF2B5EF4-FFF2-40B4-BE49-F238E27FC236}">
                <a16:creationId xmlns:a16="http://schemas.microsoft.com/office/drawing/2014/main" id="{1FDD0C02-EB04-4F83-BB1C-6D6314178680}"/>
              </a:ext>
            </a:extLst>
          </p:cNvPr>
          <p:cNvSpPr txBox="1"/>
          <p:nvPr/>
        </p:nvSpPr>
        <p:spPr>
          <a:xfrm>
            <a:off x="5150643" y="0"/>
            <a:ext cx="1890713" cy="523220"/>
          </a:xfrm>
          <a:prstGeom prst="rect">
            <a:avLst/>
          </a:prstGeom>
          <a:noFill/>
        </p:spPr>
        <p:txBody>
          <a:bodyPr wrap="square">
            <a:spAutoFit/>
          </a:bodyPr>
          <a:lstStyle>
            <a:defPPr>
              <a:defRPr lang="en-US"/>
            </a:defPPr>
            <a:lvl1pPr>
              <a:defRPr b="1">
                <a:solidFill>
                  <a:schemeClr val="accent1">
                    <a:lumMod val="50000"/>
                  </a:schemeClr>
                </a:solidFill>
                <a:latin typeface="CMCSC10"/>
              </a:defRPr>
            </a:lvl1pPr>
          </a:lstStyle>
          <a:p>
            <a:r>
              <a:rPr lang="en-US" sz="2800" dirty="0"/>
              <a:t>SUMMARY</a:t>
            </a:r>
            <a:r>
              <a:rPr lang="en-IN" sz="2800" dirty="0"/>
              <a:t> </a:t>
            </a:r>
          </a:p>
        </p:txBody>
      </p:sp>
      <p:sp>
        <p:nvSpPr>
          <p:cNvPr id="12" name="TextBox 11">
            <a:extLst>
              <a:ext uri="{FF2B5EF4-FFF2-40B4-BE49-F238E27FC236}">
                <a16:creationId xmlns:a16="http://schemas.microsoft.com/office/drawing/2014/main" id="{812B0C72-DCBC-4527-A36D-841CFE7C5736}"/>
              </a:ext>
            </a:extLst>
          </p:cNvPr>
          <p:cNvSpPr txBox="1"/>
          <p:nvPr/>
        </p:nvSpPr>
        <p:spPr>
          <a:xfrm>
            <a:off x="944878" y="1166842"/>
            <a:ext cx="10302241" cy="4524315"/>
          </a:xfrm>
          <a:prstGeom prst="rect">
            <a:avLst/>
          </a:prstGeom>
          <a:noFill/>
        </p:spPr>
        <p:txBody>
          <a:bodyPr wrap="square">
            <a:spAutoFit/>
          </a:bodyPr>
          <a:lstStyle/>
          <a:p>
            <a:pPr algn="just"/>
            <a:r>
              <a:rPr lang="en-US" sz="1800" b="0" i="0" u="none" strike="noStrike" baseline="0" dirty="0"/>
              <a:t>In this project, structural topology optimization is performed on 3D structures. An Iso-geometric code based on NURBS volume is generated for parametric details. The advantage of NURBS over Lagrangian basis function is NURBS can correctly interpret geometry as it doesn't approximate it which allows us to build</a:t>
            </a:r>
          </a:p>
          <a:p>
            <a:pPr algn="just"/>
            <a:r>
              <a:rPr lang="en-US" sz="1800" b="0" i="0" u="none" strike="noStrike" baseline="0" dirty="0"/>
              <a:t>complex optimized structure which have less compliance.</a:t>
            </a:r>
          </a:p>
          <a:p>
            <a:pPr marL="285750" indent="-285750" algn="just">
              <a:buFont typeface="Arial" panose="020B0604020202020204" pitchFamily="34" charset="0"/>
              <a:buChar char="•"/>
            </a:pPr>
            <a:r>
              <a:rPr lang="en-US" sz="1800" b="0" i="0" u="none" strike="noStrike" baseline="0" dirty="0"/>
              <a:t>Lower compliance is achieved using MMA and the number of iterations required to achieve optimized structure are less using MMA than OC method.</a:t>
            </a:r>
          </a:p>
          <a:p>
            <a:pPr marL="285750" indent="-285750" algn="just">
              <a:buFont typeface="Arial" panose="020B0604020202020204" pitchFamily="34" charset="0"/>
              <a:buChar char="•"/>
            </a:pPr>
            <a:r>
              <a:rPr lang="en-US" sz="1800" b="0" i="0" u="none" strike="noStrike" baseline="0" dirty="0">
                <a:solidFill>
                  <a:srgbClr val="000000"/>
                </a:solidFill>
              </a:rPr>
              <a:t>MMA would converge faster and has less discrete volume.</a:t>
            </a:r>
            <a:endParaRPr lang="en-US" sz="1800" b="0" i="0" u="none" strike="noStrike" baseline="0" dirty="0"/>
          </a:p>
          <a:p>
            <a:pPr marL="285750" indent="-285750" algn="just">
              <a:buFont typeface="Arial" panose="020B0604020202020204" pitchFamily="34" charset="0"/>
              <a:buChar char="•"/>
            </a:pPr>
            <a:r>
              <a:rPr lang="en-US" sz="1800" b="0" i="0" u="none" strike="noStrike" baseline="0" dirty="0"/>
              <a:t>The measure of discreteness for MMA and OC methods shows that MMA penalizes the element volume effectively than OC method.</a:t>
            </a:r>
          </a:p>
          <a:p>
            <a:pPr marL="285750" indent="-285750" algn="just">
              <a:buFont typeface="Arial" panose="020B0604020202020204" pitchFamily="34" charset="0"/>
              <a:buChar char="•"/>
            </a:pPr>
            <a:r>
              <a:rPr lang="en-US" sz="1800" b="0" i="0" u="none" strike="noStrike" baseline="0" dirty="0"/>
              <a:t>From volume fraction change at each iteration for MMA and OC methods. As MMA is gradient based method it approaches the final volume gradually</a:t>
            </a:r>
            <a:r>
              <a:rPr lang="en-IN" dirty="0"/>
              <a:t> </a:t>
            </a:r>
            <a:r>
              <a:rPr lang="en-US" sz="1800" b="0" i="0" u="none" strike="noStrike" baseline="0" dirty="0"/>
              <a:t>where as OC is penalty based method therefore fluctuates about the volume </a:t>
            </a:r>
            <a:r>
              <a:rPr lang="en-IN" sz="1800" b="0" i="0" u="none" strike="noStrike" baseline="0" dirty="0"/>
              <a:t>constraint.</a:t>
            </a:r>
          </a:p>
          <a:p>
            <a:pPr marL="285750" indent="-285750" algn="just">
              <a:buFont typeface="Arial" panose="020B0604020202020204" pitchFamily="34" charset="0"/>
              <a:buChar char="•"/>
            </a:pPr>
            <a:r>
              <a:rPr lang="en-US" sz="1800" b="0" i="0" u="none" strike="noStrike" baseline="0" dirty="0">
                <a:solidFill>
                  <a:srgbClr val="000000"/>
                </a:solidFill>
              </a:rPr>
              <a:t>The topology optimization depends mainly on penalization factor {P} and </a:t>
            </a:r>
            <a:r>
              <a:rPr lang="en-IN" sz="1800" b="0" i="0" u="none" strike="noStrike" baseline="0" dirty="0">
                <a:solidFill>
                  <a:srgbClr val="000000"/>
                </a:solidFill>
              </a:rPr>
              <a:t>minimum radius {rmin}</a:t>
            </a:r>
            <a:r>
              <a:rPr lang="en-US" sz="1800" b="0" i="0" u="none" strike="noStrike" baseline="0" dirty="0">
                <a:solidFill>
                  <a:srgbClr val="000000"/>
                </a:solidFill>
              </a:rPr>
              <a:t>. Topology optimization also depends on the type of optimizer being used like </a:t>
            </a:r>
            <a:r>
              <a:rPr lang="en-IN" sz="1800" b="0" i="0" u="none" strike="noStrike" baseline="0" dirty="0">
                <a:solidFill>
                  <a:srgbClr val="000000"/>
                </a:solidFill>
              </a:rPr>
              <a:t>OC and MMA.</a:t>
            </a:r>
          </a:p>
          <a:p>
            <a:pPr marL="285750" indent="-285750" algn="just">
              <a:buFont typeface="Arial" panose="020B0604020202020204" pitchFamily="34" charset="0"/>
              <a:buChar char="•"/>
            </a:pPr>
            <a:r>
              <a:rPr lang="en-US" sz="1800" b="0" i="0" u="none" strike="noStrike" baseline="0" dirty="0"/>
              <a:t>The convergence to optimal solution using OC method is not efficient which can be improved by using filters.</a:t>
            </a:r>
            <a:endParaRPr lang="en-IN" dirty="0"/>
          </a:p>
        </p:txBody>
      </p:sp>
    </p:spTree>
    <p:extLst>
      <p:ext uri="{BB962C8B-B14F-4D97-AF65-F5344CB8AC3E}">
        <p14:creationId xmlns:p14="http://schemas.microsoft.com/office/powerpoint/2010/main" val="4035618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4876C43-3564-4C48-ABC0-139E852BC81D}"/>
              </a:ext>
            </a:extLst>
          </p:cNvPr>
          <p:cNvSpPr>
            <a:spLocks noGrp="1"/>
          </p:cNvSpPr>
          <p:nvPr>
            <p:ph type="ftr" sz="quarter" idx="11"/>
          </p:nvPr>
        </p:nvSpPr>
        <p:spPr/>
        <p:txBody>
          <a:bodyPr/>
          <a:lstStyle/>
          <a:p>
            <a:r>
              <a:rPr lang="en-IN"/>
              <a:t>Viswambhar Yasa| Computational Material Science | Personal Programming Project| TU Bergakademie Freiberg</a:t>
            </a:r>
          </a:p>
        </p:txBody>
      </p:sp>
      <p:sp>
        <p:nvSpPr>
          <p:cNvPr id="5" name="Slide Number Placeholder 4">
            <a:extLst>
              <a:ext uri="{FF2B5EF4-FFF2-40B4-BE49-F238E27FC236}">
                <a16:creationId xmlns:a16="http://schemas.microsoft.com/office/drawing/2014/main" id="{70CCE0D4-210F-4339-A120-B1ADEEDDCACF}"/>
              </a:ext>
            </a:extLst>
          </p:cNvPr>
          <p:cNvSpPr>
            <a:spLocks noGrp="1"/>
          </p:cNvSpPr>
          <p:nvPr>
            <p:ph type="sldNum" sz="quarter" idx="12"/>
          </p:nvPr>
        </p:nvSpPr>
        <p:spPr/>
        <p:txBody>
          <a:bodyPr/>
          <a:lstStyle/>
          <a:p>
            <a:fld id="{8AA12C9F-78CD-4D38-A4B0-31BC9A604612}" type="slidenum">
              <a:rPr lang="en-IN" smtClean="0"/>
              <a:t>24</a:t>
            </a:fld>
            <a:endParaRPr lang="en-IN"/>
          </a:p>
        </p:txBody>
      </p:sp>
      <p:cxnSp>
        <p:nvCxnSpPr>
          <p:cNvPr id="6" name="Straight Connector 5">
            <a:extLst>
              <a:ext uri="{FF2B5EF4-FFF2-40B4-BE49-F238E27FC236}">
                <a16:creationId xmlns:a16="http://schemas.microsoft.com/office/drawing/2014/main" id="{2793A522-4795-4D3D-AD3A-D77D7509A7C4}"/>
              </a:ext>
            </a:extLst>
          </p:cNvPr>
          <p:cNvCxnSpPr/>
          <p:nvPr/>
        </p:nvCxnSpPr>
        <p:spPr>
          <a:xfrm>
            <a:off x="0" y="523220"/>
            <a:ext cx="12192000"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ED92E4F-3966-4EC0-B781-86F9AD75AE4F}"/>
              </a:ext>
            </a:extLst>
          </p:cNvPr>
          <p:cNvSpPr txBox="1"/>
          <p:nvPr/>
        </p:nvSpPr>
        <p:spPr>
          <a:xfrm>
            <a:off x="5069046" y="0"/>
            <a:ext cx="2053908" cy="523220"/>
          </a:xfrm>
          <a:prstGeom prst="rect">
            <a:avLst/>
          </a:prstGeom>
          <a:noFill/>
        </p:spPr>
        <p:txBody>
          <a:bodyPr wrap="square">
            <a:spAutoFit/>
          </a:bodyPr>
          <a:lstStyle>
            <a:defPPr>
              <a:defRPr lang="en-US"/>
            </a:defPPr>
            <a:lvl1pPr>
              <a:defRPr b="1">
                <a:solidFill>
                  <a:schemeClr val="accent1">
                    <a:lumMod val="50000"/>
                  </a:schemeClr>
                </a:solidFill>
                <a:latin typeface="CMCSC10"/>
              </a:defRPr>
            </a:lvl1pPr>
          </a:lstStyle>
          <a:p>
            <a:r>
              <a:rPr lang="en-US" sz="2800" dirty="0"/>
              <a:t>REFERENCES</a:t>
            </a:r>
            <a:endParaRPr lang="en-IN" sz="2800" dirty="0"/>
          </a:p>
        </p:txBody>
      </p:sp>
      <p:sp>
        <p:nvSpPr>
          <p:cNvPr id="9" name="TextBox 8">
            <a:extLst>
              <a:ext uri="{FF2B5EF4-FFF2-40B4-BE49-F238E27FC236}">
                <a16:creationId xmlns:a16="http://schemas.microsoft.com/office/drawing/2014/main" id="{80659AB9-4C1C-43DF-B19F-6CEA0899C9B1}"/>
              </a:ext>
            </a:extLst>
          </p:cNvPr>
          <p:cNvSpPr txBox="1"/>
          <p:nvPr/>
        </p:nvSpPr>
        <p:spPr>
          <a:xfrm>
            <a:off x="861060" y="926743"/>
            <a:ext cx="10469880" cy="4247317"/>
          </a:xfrm>
          <a:prstGeom prst="rect">
            <a:avLst/>
          </a:prstGeom>
          <a:noFill/>
        </p:spPr>
        <p:txBody>
          <a:bodyPr wrap="square">
            <a:spAutoFit/>
          </a:bodyPr>
          <a:lstStyle/>
          <a:p>
            <a:pPr marL="514350" indent="-514350" algn="just">
              <a:buFont typeface="+mj-lt"/>
              <a:buAutoNum type="arabicPeriod"/>
            </a:pPr>
            <a:r>
              <a:rPr lang="en-US" sz="1800" dirty="0">
                <a:latin typeface="+mj-lt"/>
              </a:rPr>
              <a:t>Kingman &amp; Tsavdaridis, Konstantinos &amp; Toropov, Vassili. (2014). </a:t>
            </a:r>
            <a:r>
              <a:rPr lang="en-US" sz="1800" i="1" dirty="0"/>
              <a:t>Applications of Topology Optimization in Structural Engineering</a:t>
            </a:r>
            <a:r>
              <a:rPr lang="en-US" sz="1800" dirty="0"/>
              <a:t>. </a:t>
            </a:r>
          </a:p>
          <a:p>
            <a:pPr marL="514350" indent="-514350" algn="just">
              <a:buFont typeface="+mj-lt"/>
              <a:buAutoNum type="arabicPeriod"/>
            </a:pPr>
            <a:r>
              <a:rPr lang="en-US" sz="1800" dirty="0">
                <a:latin typeface="+mj-lt"/>
              </a:rPr>
              <a:t>Agrawal, Vishal, and Sachin S. Gautam. </a:t>
            </a:r>
            <a:r>
              <a:rPr lang="en-US" sz="1800" dirty="0"/>
              <a:t>"</a:t>
            </a:r>
            <a:r>
              <a:rPr lang="en-US" sz="1800" i="1" dirty="0"/>
              <a:t>IGA: A simplified introduction and implementation details for finite element users</a:t>
            </a:r>
            <a:r>
              <a:rPr lang="en-US" sz="1800" dirty="0"/>
              <a:t>." </a:t>
            </a:r>
            <a:r>
              <a:rPr lang="en-US" sz="1800" b="1" dirty="0"/>
              <a:t>Journal of The Institution of Engineers </a:t>
            </a:r>
            <a:r>
              <a:rPr lang="en-US" sz="1800" b="1" i="1" dirty="0"/>
              <a:t>(India): Series C</a:t>
            </a:r>
            <a:r>
              <a:rPr lang="en-US" sz="1800" b="1" dirty="0"/>
              <a:t> 100.3 (2019): 561-585</a:t>
            </a:r>
            <a:r>
              <a:rPr lang="en-US" sz="1800" dirty="0"/>
              <a:t>.</a:t>
            </a:r>
          </a:p>
          <a:p>
            <a:pPr marL="514350" indent="-514350" algn="just">
              <a:buFont typeface="+mj-lt"/>
              <a:buAutoNum type="arabicPeriod"/>
            </a:pPr>
            <a:r>
              <a:rPr lang="en-IN" sz="1800" dirty="0">
                <a:latin typeface="+mj-lt"/>
              </a:rPr>
              <a:t>Tavakkoli, Mehdi &amp; Hassani, Behrooz &amp; Ghasemnejad, Hossein. (2013). </a:t>
            </a:r>
            <a:r>
              <a:rPr lang="en-IN" sz="1800" i="1" dirty="0"/>
              <a:t>Isogeometric topology optimization of structures by using MMA</a:t>
            </a:r>
            <a:r>
              <a:rPr lang="en-IN" sz="1800" dirty="0"/>
              <a:t>. </a:t>
            </a:r>
            <a:r>
              <a:rPr lang="en-IN" sz="1800" b="1" dirty="0"/>
              <a:t>INTERNATIONAL JOURNAL OF OPTIMIZATION IN CIVIL ENGINEERING. 3. </a:t>
            </a:r>
          </a:p>
          <a:p>
            <a:pPr marL="514350" indent="-514350" algn="just">
              <a:buFont typeface="+mj-lt"/>
              <a:buAutoNum type="arabicPeriod"/>
            </a:pPr>
            <a:r>
              <a:rPr lang="en-IN" sz="1800" dirty="0">
                <a:latin typeface="+mj-lt"/>
              </a:rPr>
              <a:t>Liu, Hongliang &amp; Yang, Dixiong &amp; Hao, Peng &amp; Zhu, Xuefeng. (2018). </a:t>
            </a:r>
            <a:r>
              <a:rPr lang="en-IN" sz="1800" i="1" dirty="0"/>
              <a:t>Isogeometric analysis based topology optimization design with global stress constraint. </a:t>
            </a:r>
            <a:r>
              <a:rPr lang="en-IN" sz="1800" b="1" dirty="0"/>
              <a:t>Computer Methods in Applied Mechanics and Engineering. 342. 10.1016/j.cma.2018.08.013. </a:t>
            </a:r>
            <a:endParaRPr lang="en-IN" b="1" dirty="0"/>
          </a:p>
          <a:p>
            <a:pPr marL="514350" indent="-514350" algn="just">
              <a:buFont typeface="+mj-lt"/>
              <a:buAutoNum type="arabicPeriod"/>
            </a:pPr>
            <a:r>
              <a:rPr lang="en-US" sz="1800" b="0" i="0" u="none" strike="noStrike" baseline="0" dirty="0">
                <a:latin typeface="+mj-lt"/>
              </a:rPr>
              <a:t>R. L. Taylor, J. C. Simo, O. C. Zienkiewicz, and A. C. H. Chan</a:t>
            </a:r>
            <a:r>
              <a:rPr lang="en-US" sz="1800" b="0" i="0" u="none" strike="noStrike" baseline="0" dirty="0"/>
              <a:t>, </a:t>
            </a:r>
            <a:r>
              <a:rPr lang="en-US" sz="1800" b="0" i="1" u="none" strike="noStrike" baseline="0" dirty="0"/>
              <a:t>The patch test a condition for assessing fem convergence," </a:t>
            </a:r>
            <a:r>
              <a:rPr lang="en-US" sz="1800" b="1" u="none" strike="noStrike" baseline="0" dirty="0"/>
              <a:t>International Journal for Numerical Methods in Engineering, vol. 22, no. 1, pp. 39{62, 1986.</a:t>
            </a:r>
          </a:p>
          <a:p>
            <a:pPr marL="514350" indent="-514350" algn="just">
              <a:buFont typeface="+mj-lt"/>
              <a:buAutoNum type="arabicPeriod"/>
            </a:pPr>
            <a:r>
              <a:rPr lang="en-US" sz="1800" b="0" i="0" u="none" strike="noStrike" baseline="0" dirty="0">
                <a:latin typeface="+mj-lt"/>
              </a:rPr>
              <a:t>K. Liu and A. Tovar</a:t>
            </a:r>
            <a:r>
              <a:rPr lang="en-US" sz="1800" b="0" i="0" u="none" strike="noStrike" baseline="0" dirty="0"/>
              <a:t>, </a:t>
            </a:r>
            <a:r>
              <a:rPr lang="en-US" sz="1800" b="0" i="1" u="none" strike="noStrike" baseline="0" dirty="0"/>
              <a:t>An efficient 3d topology optimization code written in MATLAB</a:t>
            </a:r>
            <a:r>
              <a:rPr lang="en-US" sz="1800" b="0" i="0" u="none" strike="noStrike" baseline="0" dirty="0"/>
              <a:t>," </a:t>
            </a:r>
            <a:r>
              <a:rPr lang="en-US" sz="1800" b="1" i="0" u="none" strike="noStrike" baseline="0" dirty="0"/>
              <a:t>Structural and Multidisciplinary Optimization, vol. 50, 12 2014</a:t>
            </a:r>
            <a:endParaRPr lang="en-IN" sz="1800" b="1" dirty="0"/>
          </a:p>
        </p:txBody>
      </p:sp>
    </p:spTree>
    <p:extLst>
      <p:ext uri="{BB962C8B-B14F-4D97-AF65-F5344CB8AC3E}">
        <p14:creationId xmlns:p14="http://schemas.microsoft.com/office/powerpoint/2010/main" val="4102332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19C7533-924D-4DE4-AE98-35AA3CF22EEB}"/>
              </a:ext>
            </a:extLst>
          </p:cNvPr>
          <p:cNvSpPr txBox="1"/>
          <p:nvPr/>
        </p:nvSpPr>
        <p:spPr>
          <a:xfrm>
            <a:off x="4861367" y="2844225"/>
            <a:ext cx="2469266" cy="584775"/>
          </a:xfrm>
          <a:prstGeom prst="rect">
            <a:avLst/>
          </a:prstGeom>
          <a:noFill/>
        </p:spPr>
        <p:txBody>
          <a:bodyPr wrap="square" rtlCol="0">
            <a:spAutoFit/>
          </a:bodyPr>
          <a:lstStyle/>
          <a:p>
            <a:r>
              <a:rPr lang="en-US" sz="3200" b="1" dirty="0">
                <a:latin typeface="Cascadia Code" panose="020B0609020000020004" pitchFamily="49" charset="0"/>
                <a:cs typeface="Cascadia Code" panose="020B0609020000020004" pitchFamily="49" charset="0"/>
              </a:rPr>
              <a:t>THANK YOU</a:t>
            </a:r>
            <a:endParaRPr lang="en-IN" sz="3200" b="1"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192886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4125677-9EA7-4B6F-97F5-210F4B44F057}"/>
              </a:ext>
            </a:extLst>
          </p:cNvPr>
          <p:cNvCxnSpPr/>
          <p:nvPr/>
        </p:nvCxnSpPr>
        <p:spPr>
          <a:xfrm>
            <a:off x="0" y="523220"/>
            <a:ext cx="12192000"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D808312-ADB0-4EF6-A320-F600BD3F2684}"/>
              </a:ext>
            </a:extLst>
          </p:cNvPr>
          <p:cNvSpPr txBox="1"/>
          <p:nvPr/>
        </p:nvSpPr>
        <p:spPr>
          <a:xfrm>
            <a:off x="3562744" y="0"/>
            <a:ext cx="5066508" cy="523220"/>
          </a:xfrm>
          <a:prstGeom prst="rect">
            <a:avLst/>
          </a:prstGeom>
          <a:noFill/>
        </p:spPr>
        <p:txBody>
          <a:bodyPr wrap="square">
            <a:spAutoFit/>
          </a:bodyPr>
          <a:lstStyle/>
          <a:p>
            <a:r>
              <a:rPr lang="en-US" sz="2800" b="1" i="0" dirty="0">
                <a:solidFill>
                  <a:schemeClr val="accent1">
                    <a:lumMod val="50000"/>
                  </a:schemeClr>
                </a:solidFill>
                <a:latin typeface="CMCSC10"/>
              </a:rPr>
              <a:t>AIM AND TASKS OF THE PROJECT</a:t>
            </a:r>
            <a:endParaRPr lang="en-IN" sz="2800" b="1" dirty="0">
              <a:solidFill>
                <a:schemeClr val="accent1">
                  <a:lumMod val="50000"/>
                </a:schemeClr>
              </a:solidFill>
              <a:latin typeface="CMCSC10"/>
            </a:endParaRPr>
          </a:p>
        </p:txBody>
      </p:sp>
      <p:sp>
        <p:nvSpPr>
          <p:cNvPr id="9" name="TextBox 8">
            <a:extLst>
              <a:ext uri="{FF2B5EF4-FFF2-40B4-BE49-F238E27FC236}">
                <a16:creationId xmlns:a16="http://schemas.microsoft.com/office/drawing/2014/main" id="{9B8FD183-543B-47FC-B846-44FA066F1D1A}"/>
              </a:ext>
            </a:extLst>
          </p:cNvPr>
          <p:cNvSpPr txBox="1"/>
          <p:nvPr/>
        </p:nvSpPr>
        <p:spPr>
          <a:xfrm>
            <a:off x="1076957" y="668614"/>
            <a:ext cx="10038082" cy="5173852"/>
          </a:xfrm>
          <a:prstGeom prst="rect">
            <a:avLst/>
          </a:prstGeom>
          <a:noFill/>
        </p:spPr>
        <p:txBody>
          <a:bodyPr wrap="square">
            <a:spAutoFit/>
          </a:bodyPr>
          <a:lstStyle/>
          <a:p>
            <a:pPr marL="0" indent="0">
              <a:buNone/>
            </a:pPr>
            <a:r>
              <a:rPr lang="en-US" sz="1800" b="1" dirty="0">
                <a:latin typeface="CMCSC10"/>
              </a:rPr>
              <a:t>AIM:</a:t>
            </a:r>
          </a:p>
          <a:p>
            <a:pPr lvl="1"/>
            <a:r>
              <a:rPr lang="en-US" i="1" dirty="0">
                <a:latin typeface="CMCSC10"/>
              </a:rPr>
              <a:t>Application of the Isogeometric analysis (IGA) to perform topology optimization (TO) to achieve minimum compliance using method of moving asymptotes (MMA) and optimality criteria (OC).</a:t>
            </a:r>
            <a:endParaRPr lang="en-US" b="1" i="1" dirty="0">
              <a:latin typeface="CMCSC10"/>
            </a:endParaRPr>
          </a:p>
          <a:p>
            <a:endParaRPr lang="en-US" dirty="0"/>
          </a:p>
          <a:p>
            <a:r>
              <a:rPr lang="en-US" b="1" dirty="0"/>
              <a:t>TASKS:</a:t>
            </a:r>
          </a:p>
          <a:p>
            <a:pPr marL="742950" lvl="1" indent="-285750">
              <a:lnSpc>
                <a:spcPct val="150000"/>
              </a:lnSpc>
              <a:buSzPct val="150000"/>
              <a:buBlip>
                <a:blip r:embed="rId2"/>
              </a:buBlip>
            </a:pPr>
            <a:r>
              <a:rPr lang="en-US" dirty="0">
                <a:solidFill>
                  <a:schemeClr val="accent6">
                    <a:lumMod val="50000"/>
                  </a:schemeClr>
                </a:solidFill>
              </a:rPr>
              <a:t> </a:t>
            </a:r>
            <a:r>
              <a:rPr lang="en-US" dirty="0">
                <a:latin typeface="CMCSC10"/>
              </a:rPr>
              <a:t>Implementation of B-splines and NURBS based geometry.</a:t>
            </a:r>
          </a:p>
          <a:p>
            <a:pPr marL="742950" lvl="1" indent="-285750">
              <a:lnSpc>
                <a:spcPct val="150000"/>
              </a:lnSpc>
              <a:buSzPct val="150000"/>
              <a:buBlip>
                <a:blip r:embed="rId2"/>
              </a:buBlip>
            </a:pPr>
            <a:r>
              <a:rPr lang="en-US" dirty="0">
                <a:latin typeface="CMCSC10"/>
              </a:rPr>
              <a:t> Generate control point assembly and knot-connectivity for 3D structure.</a:t>
            </a:r>
          </a:p>
          <a:p>
            <a:pPr marL="742950" lvl="1" indent="-285750">
              <a:lnSpc>
                <a:spcPct val="150000"/>
              </a:lnSpc>
              <a:buSzPct val="150000"/>
              <a:buBlip>
                <a:blip r:embed="rId2"/>
              </a:buBlip>
            </a:pPr>
            <a:r>
              <a:rPr lang="en-US" dirty="0">
                <a:latin typeface="CMCSC10"/>
              </a:rPr>
              <a:t> Implementation of iso-geometric analysis for 3D structures.</a:t>
            </a:r>
          </a:p>
          <a:p>
            <a:pPr marL="742950" lvl="1" indent="-285750">
              <a:lnSpc>
                <a:spcPct val="150000"/>
              </a:lnSpc>
              <a:buSzPct val="150000"/>
              <a:buBlip>
                <a:blip r:embed="rId2"/>
              </a:buBlip>
            </a:pPr>
            <a:r>
              <a:rPr lang="en-US" dirty="0">
                <a:latin typeface="CMCSC10"/>
              </a:rPr>
              <a:t> Implementation of topology optimization using SIMP method.</a:t>
            </a:r>
          </a:p>
          <a:p>
            <a:pPr marL="742950" lvl="1" indent="-285750">
              <a:lnSpc>
                <a:spcPct val="150000"/>
              </a:lnSpc>
              <a:buSzPct val="150000"/>
              <a:buBlip>
                <a:blip r:embed="rId2"/>
              </a:buBlip>
            </a:pPr>
            <a:r>
              <a:rPr lang="en-US" dirty="0">
                <a:latin typeface="CMCSC10"/>
              </a:rPr>
              <a:t> Solving topology optimization problem using OC and MMA method.</a:t>
            </a:r>
          </a:p>
          <a:p>
            <a:pPr marL="742950" lvl="1" indent="-285750">
              <a:lnSpc>
                <a:spcPct val="150000"/>
              </a:lnSpc>
              <a:buSzPct val="150000"/>
              <a:buBlip>
                <a:blip r:embed="rId2"/>
              </a:buBlip>
            </a:pPr>
            <a:r>
              <a:rPr lang="en-US" dirty="0">
                <a:latin typeface="CMCSC10"/>
              </a:rPr>
              <a:t> Verification of optimized structure with literature results</a:t>
            </a:r>
            <a:r>
              <a:rPr lang="en-US" sz="1800" dirty="0"/>
              <a:t> </a:t>
            </a:r>
            <a:r>
              <a:rPr lang="en-US" sz="1800" baseline="30000" dirty="0"/>
              <a:t>[3]</a:t>
            </a:r>
            <a:r>
              <a:rPr lang="en-US" dirty="0">
                <a:latin typeface="CMCSC10"/>
              </a:rPr>
              <a:t> for cantilever and simple supported                beam.</a:t>
            </a:r>
          </a:p>
          <a:p>
            <a:pPr marL="742950" lvl="1" indent="-285750">
              <a:lnSpc>
                <a:spcPct val="150000"/>
              </a:lnSpc>
              <a:buSzPct val="150000"/>
              <a:buBlip>
                <a:blip r:embed="rId2"/>
              </a:buBlip>
            </a:pPr>
            <a:r>
              <a:rPr lang="en-US" dirty="0">
                <a:latin typeface="CMCSC10"/>
              </a:rPr>
              <a:t> Influence of parameters on topology optimization.</a:t>
            </a:r>
          </a:p>
          <a:p>
            <a:pPr marL="742950" lvl="1" indent="-285750">
              <a:lnSpc>
                <a:spcPct val="150000"/>
              </a:lnSpc>
              <a:buSzPct val="150000"/>
              <a:buBlip>
                <a:blip r:embed="rId2"/>
              </a:buBlip>
            </a:pPr>
            <a:r>
              <a:rPr lang="en-US" dirty="0">
                <a:latin typeface="CMCSC10"/>
              </a:rPr>
              <a:t> Time analysis is performed for all functions.</a:t>
            </a:r>
            <a:endParaRPr lang="en-IN" dirty="0"/>
          </a:p>
        </p:txBody>
      </p:sp>
      <p:sp>
        <p:nvSpPr>
          <p:cNvPr id="12" name="Footer Placeholder 11">
            <a:extLst>
              <a:ext uri="{FF2B5EF4-FFF2-40B4-BE49-F238E27FC236}">
                <a16:creationId xmlns:a16="http://schemas.microsoft.com/office/drawing/2014/main" id="{01B3A099-6C29-46DA-9A88-CB10A0260C87}"/>
              </a:ext>
            </a:extLst>
          </p:cNvPr>
          <p:cNvSpPr>
            <a:spLocks noGrp="1"/>
          </p:cNvSpPr>
          <p:nvPr>
            <p:ph type="ftr" sz="quarter" idx="11"/>
          </p:nvPr>
        </p:nvSpPr>
        <p:spPr/>
        <p:txBody>
          <a:bodyPr/>
          <a:lstStyle/>
          <a:p>
            <a:r>
              <a:rPr lang="en-IN"/>
              <a:t>Viswambhar Yasa| Computational Material Science | Personal Programming Project| TU Bergakademie Freiberg</a:t>
            </a:r>
          </a:p>
        </p:txBody>
      </p:sp>
      <p:pic>
        <p:nvPicPr>
          <p:cNvPr id="17" name="Picture 16">
            <a:extLst>
              <a:ext uri="{FF2B5EF4-FFF2-40B4-BE49-F238E27FC236}">
                <a16:creationId xmlns:a16="http://schemas.microsoft.com/office/drawing/2014/main" id="{682788FC-6EAB-4F3B-8E79-FDDCA4BF5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41" y="6118640"/>
            <a:ext cx="645351" cy="641729"/>
          </a:xfrm>
          <a:prstGeom prst="rect">
            <a:avLst/>
          </a:prstGeom>
        </p:spPr>
      </p:pic>
      <p:pic>
        <p:nvPicPr>
          <p:cNvPr id="18" name="Picture 17">
            <a:extLst>
              <a:ext uri="{FF2B5EF4-FFF2-40B4-BE49-F238E27FC236}">
                <a16:creationId xmlns:a16="http://schemas.microsoft.com/office/drawing/2014/main" id="{47E2AC40-B3AB-44CF-8421-7CDA724290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6870" y="6181806"/>
            <a:ext cx="1046772" cy="626973"/>
          </a:xfrm>
          <a:prstGeom prst="rect">
            <a:avLst/>
          </a:prstGeom>
        </p:spPr>
      </p:pic>
      <p:sp>
        <p:nvSpPr>
          <p:cNvPr id="19" name="Slide Number Placeholder 18">
            <a:extLst>
              <a:ext uri="{FF2B5EF4-FFF2-40B4-BE49-F238E27FC236}">
                <a16:creationId xmlns:a16="http://schemas.microsoft.com/office/drawing/2014/main" id="{3389EB96-E0EC-430E-83F8-6F922C25B9E1}"/>
              </a:ext>
            </a:extLst>
          </p:cNvPr>
          <p:cNvSpPr>
            <a:spLocks noGrp="1"/>
          </p:cNvSpPr>
          <p:nvPr>
            <p:ph type="sldNum" sz="quarter" idx="12"/>
          </p:nvPr>
        </p:nvSpPr>
        <p:spPr>
          <a:xfrm>
            <a:off x="8559800" y="6356350"/>
            <a:ext cx="2037080" cy="365125"/>
          </a:xfrm>
        </p:spPr>
        <p:txBody>
          <a:bodyPr/>
          <a:lstStyle/>
          <a:p>
            <a:fld id="{8AA12C9F-78CD-4D38-A4B0-31BC9A604612}" type="slidenum">
              <a:rPr lang="en-IN" smtClean="0"/>
              <a:t>3</a:t>
            </a:fld>
            <a:endParaRPr lang="en-IN" dirty="0"/>
          </a:p>
        </p:txBody>
      </p:sp>
    </p:spTree>
    <p:extLst>
      <p:ext uri="{BB962C8B-B14F-4D97-AF65-F5344CB8AC3E}">
        <p14:creationId xmlns:p14="http://schemas.microsoft.com/office/powerpoint/2010/main" val="3415004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C5B5D7-651E-4692-A0CA-4C87703BA17A}"/>
              </a:ext>
            </a:extLst>
          </p:cNvPr>
          <p:cNvSpPr>
            <a:spLocks noGrp="1"/>
          </p:cNvSpPr>
          <p:nvPr>
            <p:ph type="ftr" sz="quarter" idx="11"/>
          </p:nvPr>
        </p:nvSpPr>
        <p:spPr/>
        <p:txBody>
          <a:bodyPr/>
          <a:lstStyle/>
          <a:p>
            <a:r>
              <a:rPr lang="en-IN"/>
              <a:t>Viswambhar Yasa| Computational Material Science | Personal Programming Project| TU Bergakademie Freiberg</a:t>
            </a:r>
          </a:p>
        </p:txBody>
      </p:sp>
      <p:cxnSp>
        <p:nvCxnSpPr>
          <p:cNvPr id="8" name="Straight Connector 7">
            <a:extLst>
              <a:ext uri="{FF2B5EF4-FFF2-40B4-BE49-F238E27FC236}">
                <a16:creationId xmlns:a16="http://schemas.microsoft.com/office/drawing/2014/main" id="{A60F0288-CBF9-419F-A229-776F1A9D7740}"/>
              </a:ext>
            </a:extLst>
          </p:cNvPr>
          <p:cNvCxnSpPr/>
          <p:nvPr/>
        </p:nvCxnSpPr>
        <p:spPr>
          <a:xfrm>
            <a:off x="0" y="523220"/>
            <a:ext cx="12192000"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4C55710-E966-4A5F-864D-CFC809AB1312}"/>
              </a:ext>
            </a:extLst>
          </p:cNvPr>
          <p:cNvSpPr txBox="1"/>
          <p:nvPr/>
        </p:nvSpPr>
        <p:spPr>
          <a:xfrm>
            <a:off x="1969772" y="-9525"/>
            <a:ext cx="8252455" cy="523220"/>
          </a:xfrm>
          <a:prstGeom prst="rect">
            <a:avLst/>
          </a:prstGeom>
          <a:noFill/>
        </p:spPr>
        <p:txBody>
          <a:bodyPr wrap="square">
            <a:spAutoFit/>
          </a:bodyPr>
          <a:lstStyle/>
          <a:p>
            <a:r>
              <a:rPr lang="en-US" sz="2800" b="1" dirty="0">
                <a:solidFill>
                  <a:schemeClr val="accent1">
                    <a:lumMod val="50000"/>
                  </a:schemeClr>
                </a:solidFill>
                <a:latin typeface="CMCSC10"/>
              </a:rPr>
              <a:t>DETAILS ON THE MODEL AND CODE IMPLEMENTATION</a:t>
            </a:r>
            <a:endParaRPr lang="en-IN" sz="2800" b="1" dirty="0">
              <a:solidFill>
                <a:schemeClr val="accent1">
                  <a:lumMod val="50000"/>
                </a:schemeClr>
              </a:solidFill>
              <a:latin typeface="CMCSC10"/>
            </a:endParaRPr>
          </a:p>
        </p:txBody>
      </p:sp>
      <p:sp>
        <p:nvSpPr>
          <p:cNvPr id="10" name="TextBox 9">
            <a:extLst>
              <a:ext uri="{FF2B5EF4-FFF2-40B4-BE49-F238E27FC236}">
                <a16:creationId xmlns:a16="http://schemas.microsoft.com/office/drawing/2014/main" id="{935C88C8-8555-4EB1-A617-B21E6ECD763A}"/>
              </a:ext>
            </a:extLst>
          </p:cNvPr>
          <p:cNvSpPr txBox="1"/>
          <p:nvPr/>
        </p:nvSpPr>
        <p:spPr>
          <a:xfrm flipH="1">
            <a:off x="374805" y="841185"/>
            <a:ext cx="9540720" cy="2585323"/>
          </a:xfrm>
          <a:prstGeom prst="rect">
            <a:avLst/>
          </a:prstGeom>
          <a:noFill/>
        </p:spPr>
        <p:txBody>
          <a:bodyPr wrap="square" rtlCol="0">
            <a:spAutoFit/>
          </a:bodyPr>
          <a:lstStyle/>
          <a:p>
            <a:pPr algn="just"/>
            <a:r>
              <a:rPr lang="en-US" dirty="0"/>
              <a:t>IGA is built on Basis splines and requires parameter to define geometry.</a:t>
            </a:r>
          </a:p>
          <a:p>
            <a:pPr algn="just"/>
            <a:r>
              <a:rPr lang="en-US" dirty="0"/>
              <a:t>In pre-processing, based on the inputs from user parameters like control points, knot vector, knot spans, knot connectivity are generated.</a:t>
            </a:r>
          </a:p>
          <a:p>
            <a:pPr algn="just"/>
            <a:r>
              <a:rPr lang="en-US" dirty="0"/>
              <a:t>To perform IGA analysis, the following functions are built in geometry file.</a:t>
            </a:r>
          </a:p>
          <a:p>
            <a:pPr marL="285750" indent="-285750" algn="just">
              <a:buFont typeface="Arial" panose="020B0604020202020204" pitchFamily="34" charset="0"/>
              <a:buChar char="•"/>
            </a:pPr>
            <a:r>
              <a:rPr lang="en-US" dirty="0"/>
              <a:t>Basis splines (B-splines) and Non-uniform rational Basis splines (NURBS)</a:t>
            </a:r>
          </a:p>
          <a:p>
            <a:pPr marL="285750" indent="-285750" algn="just">
              <a:buFont typeface="Arial" panose="020B0604020202020204" pitchFamily="34" charset="0"/>
              <a:buChar char="•"/>
            </a:pPr>
            <a:r>
              <a:rPr lang="en-US" dirty="0"/>
              <a:t>Derivatives of B-splines and NURBS</a:t>
            </a:r>
          </a:p>
          <a:p>
            <a:pPr marL="285750" indent="-285750" algn="just">
              <a:buFont typeface="Arial" panose="020B0604020202020204" pitchFamily="34" charset="0"/>
              <a:buChar char="•"/>
            </a:pPr>
            <a:r>
              <a:rPr lang="en-US" dirty="0"/>
              <a:t>Trivariant basis function and it’s derivatives</a:t>
            </a:r>
          </a:p>
          <a:p>
            <a:pPr marL="285750" indent="-285750" algn="just">
              <a:buFont typeface="Arial" panose="020B0604020202020204" pitchFamily="34" charset="0"/>
              <a:buChar char="•"/>
            </a:pPr>
            <a:r>
              <a:rPr lang="en-US" dirty="0"/>
              <a:t>Control point assembly and knot connectivity matrix</a:t>
            </a:r>
          </a:p>
          <a:p>
            <a:pPr marL="285750" indent="-285750" algn="just">
              <a:buFont typeface="Arial" panose="020B0604020202020204" pitchFamily="34" charset="0"/>
              <a:buChar char="•"/>
            </a:pPr>
            <a:endParaRPr lang="en-US" dirty="0"/>
          </a:p>
        </p:txBody>
      </p:sp>
      <p:pic>
        <p:nvPicPr>
          <p:cNvPr id="12" name="Picture 11">
            <a:extLst>
              <a:ext uri="{FF2B5EF4-FFF2-40B4-BE49-F238E27FC236}">
                <a16:creationId xmlns:a16="http://schemas.microsoft.com/office/drawing/2014/main" id="{295BCB5A-CA5F-460D-9CD8-25FBA4AC2BBD}"/>
              </a:ext>
            </a:extLst>
          </p:cNvPr>
          <p:cNvPicPr>
            <a:picLocks noChangeAspect="1"/>
          </p:cNvPicPr>
          <p:nvPr/>
        </p:nvPicPr>
        <p:blipFill>
          <a:blip r:embed="rId2"/>
          <a:stretch>
            <a:fillRect/>
          </a:stretch>
        </p:blipFill>
        <p:spPr>
          <a:xfrm>
            <a:off x="10094595" y="573256"/>
            <a:ext cx="1435865" cy="2546628"/>
          </a:xfrm>
          <a:prstGeom prst="rect">
            <a:avLst/>
          </a:prstGeom>
        </p:spPr>
      </p:pic>
      <p:sp>
        <p:nvSpPr>
          <p:cNvPr id="13" name="TextBox 12">
            <a:extLst>
              <a:ext uri="{FF2B5EF4-FFF2-40B4-BE49-F238E27FC236}">
                <a16:creationId xmlns:a16="http://schemas.microsoft.com/office/drawing/2014/main" id="{267CD7E9-942E-4D38-9CB3-4973647604E3}"/>
              </a:ext>
            </a:extLst>
          </p:cNvPr>
          <p:cNvSpPr txBox="1"/>
          <p:nvPr/>
        </p:nvSpPr>
        <p:spPr>
          <a:xfrm flipH="1">
            <a:off x="10146349" y="3183465"/>
            <a:ext cx="1384111" cy="276999"/>
          </a:xfrm>
          <a:prstGeom prst="rect">
            <a:avLst/>
          </a:prstGeom>
          <a:noFill/>
        </p:spPr>
        <p:txBody>
          <a:bodyPr wrap="square" rtlCol="0">
            <a:spAutoFit/>
          </a:bodyPr>
          <a:lstStyle/>
          <a:p>
            <a:r>
              <a:rPr lang="en-US" sz="1200" dirty="0">
                <a:latin typeface="CMCSC10"/>
              </a:rPr>
              <a:t>List of python files</a:t>
            </a:r>
            <a:endParaRPr lang="en-IN" sz="1200" dirty="0">
              <a:latin typeface="CMCSC10"/>
            </a:endParaRPr>
          </a:p>
        </p:txBody>
      </p:sp>
      <p:pic>
        <p:nvPicPr>
          <p:cNvPr id="21" name="Picture 20">
            <a:extLst>
              <a:ext uri="{FF2B5EF4-FFF2-40B4-BE49-F238E27FC236}">
                <a16:creationId xmlns:a16="http://schemas.microsoft.com/office/drawing/2014/main" id="{6D91A14B-79E7-4549-802E-A2AE9129FA67}"/>
              </a:ext>
            </a:extLst>
          </p:cNvPr>
          <p:cNvPicPr>
            <a:picLocks noChangeAspect="1"/>
          </p:cNvPicPr>
          <p:nvPr/>
        </p:nvPicPr>
        <p:blipFill>
          <a:blip r:embed="rId3"/>
          <a:stretch>
            <a:fillRect/>
          </a:stretch>
        </p:blipFill>
        <p:spPr>
          <a:xfrm>
            <a:off x="636844" y="4720658"/>
            <a:ext cx="2477831" cy="487184"/>
          </a:xfrm>
          <a:prstGeom prst="rect">
            <a:avLst/>
          </a:prstGeom>
        </p:spPr>
      </p:pic>
      <p:pic>
        <p:nvPicPr>
          <p:cNvPr id="23" name="Picture 22">
            <a:extLst>
              <a:ext uri="{FF2B5EF4-FFF2-40B4-BE49-F238E27FC236}">
                <a16:creationId xmlns:a16="http://schemas.microsoft.com/office/drawing/2014/main" id="{B9FC2E29-C345-4825-B7B4-0ED32F5D29E5}"/>
              </a:ext>
            </a:extLst>
          </p:cNvPr>
          <p:cNvPicPr>
            <a:picLocks noChangeAspect="1"/>
          </p:cNvPicPr>
          <p:nvPr/>
        </p:nvPicPr>
        <p:blipFill>
          <a:blip r:embed="rId4"/>
          <a:stretch>
            <a:fillRect/>
          </a:stretch>
        </p:blipFill>
        <p:spPr>
          <a:xfrm>
            <a:off x="190211" y="4019200"/>
            <a:ext cx="3798521" cy="428307"/>
          </a:xfrm>
          <a:prstGeom prst="rect">
            <a:avLst/>
          </a:prstGeom>
        </p:spPr>
      </p:pic>
      <p:sp>
        <p:nvSpPr>
          <p:cNvPr id="25" name="TextBox 24">
            <a:extLst>
              <a:ext uri="{FF2B5EF4-FFF2-40B4-BE49-F238E27FC236}">
                <a16:creationId xmlns:a16="http://schemas.microsoft.com/office/drawing/2014/main" id="{1777C4A8-D94D-491B-B0FF-2B790ABBA827}"/>
              </a:ext>
            </a:extLst>
          </p:cNvPr>
          <p:cNvSpPr txBox="1"/>
          <p:nvPr/>
        </p:nvSpPr>
        <p:spPr>
          <a:xfrm>
            <a:off x="72433" y="5423883"/>
            <a:ext cx="4034076" cy="307777"/>
          </a:xfrm>
          <a:prstGeom prst="rect">
            <a:avLst/>
          </a:prstGeom>
          <a:noFill/>
        </p:spPr>
        <p:txBody>
          <a:bodyPr wrap="square">
            <a:spAutoFit/>
          </a:bodyPr>
          <a:lstStyle/>
          <a:p>
            <a:r>
              <a:rPr lang="en-IN" sz="1400" b="1" i="1" dirty="0">
                <a:solidFill>
                  <a:srgbClr val="0070C0"/>
                </a:solidFill>
                <a:latin typeface="CMCSC10"/>
              </a:rPr>
              <a:t>def bspline_basis(knot_index,degree,U,knotvector):</a:t>
            </a:r>
          </a:p>
        </p:txBody>
      </p:sp>
      <p:sp>
        <p:nvSpPr>
          <p:cNvPr id="26" name="TextBox 25">
            <a:extLst>
              <a:ext uri="{FF2B5EF4-FFF2-40B4-BE49-F238E27FC236}">
                <a16:creationId xmlns:a16="http://schemas.microsoft.com/office/drawing/2014/main" id="{49560F5A-F903-43E7-90F7-48E1549E0E13}"/>
              </a:ext>
            </a:extLst>
          </p:cNvPr>
          <p:cNvSpPr txBox="1"/>
          <p:nvPr/>
        </p:nvSpPr>
        <p:spPr>
          <a:xfrm>
            <a:off x="374805" y="3425381"/>
            <a:ext cx="3314701" cy="338554"/>
          </a:xfrm>
          <a:prstGeom prst="rect">
            <a:avLst/>
          </a:prstGeom>
          <a:noFill/>
        </p:spPr>
        <p:txBody>
          <a:bodyPr wrap="square" rtlCol="0">
            <a:spAutoFit/>
          </a:bodyPr>
          <a:lstStyle/>
          <a:p>
            <a:r>
              <a:rPr lang="en-US" sz="1600" b="1" u="sng" dirty="0">
                <a:latin typeface="CMCSC10"/>
              </a:rPr>
              <a:t>B-splines: </a:t>
            </a:r>
            <a:r>
              <a:rPr lang="en-IN" sz="1600" b="1" u="sng" dirty="0">
                <a:latin typeface="CMCSC10"/>
              </a:rPr>
              <a:t>Cox-de-Boor formulation</a:t>
            </a:r>
          </a:p>
        </p:txBody>
      </p:sp>
      <p:sp>
        <p:nvSpPr>
          <p:cNvPr id="27" name="TextBox 26">
            <a:extLst>
              <a:ext uri="{FF2B5EF4-FFF2-40B4-BE49-F238E27FC236}">
                <a16:creationId xmlns:a16="http://schemas.microsoft.com/office/drawing/2014/main" id="{FD4CF66B-C8A8-4893-9604-C0142CC368E1}"/>
              </a:ext>
            </a:extLst>
          </p:cNvPr>
          <p:cNvSpPr txBox="1"/>
          <p:nvPr/>
        </p:nvSpPr>
        <p:spPr>
          <a:xfrm>
            <a:off x="5698410" y="3443092"/>
            <a:ext cx="795178" cy="338554"/>
          </a:xfrm>
          <a:prstGeom prst="rect">
            <a:avLst/>
          </a:prstGeom>
          <a:noFill/>
        </p:spPr>
        <p:txBody>
          <a:bodyPr wrap="square" rtlCol="0">
            <a:spAutoFit/>
          </a:bodyPr>
          <a:lstStyle/>
          <a:p>
            <a:r>
              <a:rPr lang="en-US" sz="1600" b="1" u="sng" dirty="0">
                <a:latin typeface="CMCSC10"/>
              </a:rPr>
              <a:t>NURBS</a:t>
            </a:r>
            <a:endParaRPr lang="en-IN" sz="1600" b="1" u="sng" dirty="0">
              <a:latin typeface="CMCSC10"/>
            </a:endParaRPr>
          </a:p>
        </p:txBody>
      </p:sp>
      <p:pic>
        <p:nvPicPr>
          <p:cNvPr id="31" name="Picture 30">
            <a:extLst>
              <a:ext uri="{FF2B5EF4-FFF2-40B4-BE49-F238E27FC236}">
                <a16:creationId xmlns:a16="http://schemas.microsoft.com/office/drawing/2014/main" id="{04E74AA1-C216-48FF-9959-2E3C316A732B}"/>
              </a:ext>
            </a:extLst>
          </p:cNvPr>
          <p:cNvPicPr>
            <a:picLocks noChangeAspect="1"/>
          </p:cNvPicPr>
          <p:nvPr/>
        </p:nvPicPr>
        <p:blipFill>
          <a:blip r:embed="rId5"/>
          <a:stretch>
            <a:fillRect/>
          </a:stretch>
        </p:blipFill>
        <p:spPr>
          <a:xfrm>
            <a:off x="4345523" y="4359955"/>
            <a:ext cx="3191847" cy="536891"/>
          </a:xfrm>
          <a:prstGeom prst="rect">
            <a:avLst/>
          </a:prstGeom>
        </p:spPr>
      </p:pic>
      <p:sp>
        <p:nvSpPr>
          <p:cNvPr id="32" name="TextBox 31">
            <a:extLst>
              <a:ext uri="{FF2B5EF4-FFF2-40B4-BE49-F238E27FC236}">
                <a16:creationId xmlns:a16="http://schemas.microsoft.com/office/drawing/2014/main" id="{571B17AC-B8BE-46F5-B163-756FF4EABE86}"/>
              </a:ext>
            </a:extLst>
          </p:cNvPr>
          <p:cNvSpPr txBox="1"/>
          <p:nvPr/>
        </p:nvSpPr>
        <p:spPr>
          <a:xfrm>
            <a:off x="8514001" y="3447374"/>
            <a:ext cx="3161188" cy="338554"/>
          </a:xfrm>
          <a:prstGeom prst="rect">
            <a:avLst/>
          </a:prstGeom>
          <a:noFill/>
        </p:spPr>
        <p:txBody>
          <a:bodyPr wrap="square" rtlCol="0">
            <a:spAutoFit/>
          </a:bodyPr>
          <a:lstStyle/>
          <a:p>
            <a:r>
              <a:rPr lang="en-US" sz="1600" b="1" u="sng" dirty="0">
                <a:latin typeface="CMCSC10"/>
              </a:rPr>
              <a:t>Derivatives of B-spline and NURBS  </a:t>
            </a:r>
            <a:endParaRPr lang="en-IN" sz="1600" b="1" u="sng" dirty="0">
              <a:latin typeface="CMCSC10"/>
            </a:endParaRPr>
          </a:p>
        </p:txBody>
      </p:sp>
      <p:pic>
        <p:nvPicPr>
          <p:cNvPr id="34" name="Picture 33">
            <a:extLst>
              <a:ext uri="{FF2B5EF4-FFF2-40B4-BE49-F238E27FC236}">
                <a16:creationId xmlns:a16="http://schemas.microsoft.com/office/drawing/2014/main" id="{4C42568F-82EF-4CCF-B4A2-0533BC0E1BBB}"/>
              </a:ext>
            </a:extLst>
          </p:cNvPr>
          <p:cNvPicPr>
            <a:picLocks noChangeAspect="1"/>
          </p:cNvPicPr>
          <p:nvPr/>
        </p:nvPicPr>
        <p:blipFill>
          <a:blip r:embed="rId6"/>
          <a:stretch>
            <a:fillRect/>
          </a:stretch>
        </p:blipFill>
        <p:spPr>
          <a:xfrm>
            <a:off x="7978141" y="4096773"/>
            <a:ext cx="4206240" cy="419613"/>
          </a:xfrm>
          <a:prstGeom prst="rect">
            <a:avLst/>
          </a:prstGeom>
        </p:spPr>
      </p:pic>
      <p:pic>
        <p:nvPicPr>
          <p:cNvPr id="36" name="Picture 35">
            <a:extLst>
              <a:ext uri="{FF2B5EF4-FFF2-40B4-BE49-F238E27FC236}">
                <a16:creationId xmlns:a16="http://schemas.microsoft.com/office/drawing/2014/main" id="{CD534403-27C5-4A35-8112-FCB9BD3C2C9A}"/>
              </a:ext>
            </a:extLst>
          </p:cNvPr>
          <p:cNvPicPr>
            <a:picLocks noChangeAspect="1"/>
          </p:cNvPicPr>
          <p:nvPr/>
        </p:nvPicPr>
        <p:blipFill>
          <a:blip r:embed="rId7"/>
          <a:stretch>
            <a:fillRect/>
          </a:stretch>
        </p:blipFill>
        <p:spPr>
          <a:xfrm>
            <a:off x="8300587" y="4780137"/>
            <a:ext cx="3566293" cy="489092"/>
          </a:xfrm>
          <a:prstGeom prst="rect">
            <a:avLst/>
          </a:prstGeom>
        </p:spPr>
      </p:pic>
      <p:sp>
        <p:nvSpPr>
          <p:cNvPr id="40" name="TextBox 39">
            <a:extLst>
              <a:ext uri="{FF2B5EF4-FFF2-40B4-BE49-F238E27FC236}">
                <a16:creationId xmlns:a16="http://schemas.microsoft.com/office/drawing/2014/main" id="{907569A7-8A37-4398-8691-800A6CBCE5F4}"/>
              </a:ext>
            </a:extLst>
          </p:cNvPr>
          <p:cNvSpPr txBox="1"/>
          <p:nvPr/>
        </p:nvSpPr>
        <p:spPr>
          <a:xfrm>
            <a:off x="8747969" y="5435593"/>
            <a:ext cx="2796759" cy="307777"/>
          </a:xfrm>
          <a:prstGeom prst="rect">
            <a:avLst/>
          </a:prstGeom>
          <a:noFill/>
        </p:spPr>
        <p:txBody>
          <a:bodyPr wrap="square">
            <a:spAutoFit/>
          </a:bodyPr>
          <a:lstStyle/>
          <a:p>
            <a:r>
              <a:rPr lang="en-IN" sz="1400" b="1" i="1" dirty="0">
                <a:solidFill>
                  <a:srgbClr val="0070C0"/>
                </a:solidFill>
                <a:latin typeface="CMCSC10"/>
              </a:rPr>
              <a:t>def derbspline_basis(i,p,xi,XI,g=1):</a:t>
            </a:r>
          </a:p>
        </p:txBody>
      </p:sp>
      <p:sp>
        <p:nvSpPr>
          <p:cNvPr id="41" name="TextBox 40">
            <a:extLst>
              <a:ext uri="{FF2B5EF4-FFF2-40B4-BE49-F238E27FC236}">
                <a16:creationId xmlns:a16="http://schemas.microsoft.com/office/drawing/2014/main" id="{66038BBA-36A8-4CD8-A83D-47146A62C411}"/>
              </a:ext>
            </a:extLst>
          </p:cNvPr>
          <p:cNvSpPr txBox="1"/>
          <p:nvPr/>
        </p:nvSpPr>
        <p:spPr>
          <a:xfrm>
            <a:off x="3887623" y="5911304"/>
            <a:ext cx="4551527" cy="307777"/>
          </a:xfrm>
          <a:prstGeom prst="rect">
            <a:avLst/>
          </a:prstGeom>
          <a:noFill/>
        </p:spPr>
        <p:txBody>
          <a:bodyPr wrap="square" rtlCol="0">
            <a:spAutoFit/>
          </a:bodyPr>
          <a:lstStyle/>
          <a:p>
            <a:r>
              <a:rPr lang="en-US" sz="1400" dirty="0">
                <a:latin typeface="CMCSC10"/>
              </a:rPr>
              <a:t>Python functions in source code are mentioned in </a:t>
            </a:r>
            <a:r>
              <a:rPr lang="en-US" sz="1400" b="1" i="1" dirty="0">
                <a:solidFill>
                  <a:srgbClr val="0070C0"/>
                </a:solidFill>
                <a:latin typeface="CMCSC10"/>
              </a:rPr>
              <a:t>blue text</a:t>
            </a:r>
            <a:endParaRPr lang="en-IN" sz="1400" b="1" i="1" dirty="0">
              <a:solidFill>
                <a:srgbClr val="0070C0"/>
              </a:solidFill>
              <a:latin typeface="CMCSC10"/>
            </a:endParaRPr>
          </a:p>
        </p:txBody>
      </p:sp>
      <p:pic>
        <p:nvPicPr>
          <p:cNvPr id="42" name="Picture 41">
            <a:extLst>
              <a:ext uri="{FF2B5EF4-FFF2-40B4-BE49-F238E27FC236}">
                <a16:creationId xmlns:a16="http://schemas.microsoft.com/office/drawing/2014/main" id="{AF9B7FE4-A0ED-4948-BAE6-DE582B26BC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141" y="6118640"/>
            <a:ext cx="645351" cy="641729"/>
          </a:xfrm>
          <a:prstGeom prst="rect">
            <a:avLst/>
          </a:prstGeom>
        </p:spPr>
      </p:pic>
      <p:pic>
        <p:nvPicPr>
          <p:cNvPr id="43" name="Picture 42">
            <a:extLst>
              <a:ext uri="{FF2B5EF4-FFF2-40B4-BE49-F238E27FC236}">
                <a16:creationId xmlns:a16="http://schemas.microsoft.com/office/drawing/2014/main" id="{469E16FD-4B04-4A15-A571-F85FBB8D6D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76870" y="6181806"/>
            <a:ext cx="1046772" cy="626973"/>
          </a:xfrm>
          <a:prstGeom prst="rect">
            <a:avLst/>
          </a:prstGeom>
        </p:spPr>
      </p:pic>
      <p:sp>
        <p:nvSpPr>
          <p:cNvPr id="44" name="Slide Number Placeholder 18">
            <a:extLst>
              <a:ext uri="{FF2B5EF4-FFF2-40B4-BE49-F238E27FC236}">
                <a16:creationId xmlns:a16="http://schemas.microsoft.com/office/drawing/2014/main" id="{DF78E098-BF92-4E4B-8DEE-96D56628CD4D}"/>
              </a:ext>
            </a:extLst>
          </p:cNvPr>
          <p:cNvSpPr>
            <a:spLocks noGrp="1"/>
          </p:cNvSpPr>
          <p:nvPr>
            <p:ph type="sldNum" sz="quarter" idx="12"/>
          </p:nvPr>
        </p:nvSpPr>
        <p:spPr>
          <a:xfrm>
            <a:off x="8559800" y="6356350"/>
            <a:ext cx="2037080" cy="365125"/>
          </a:xfrm>
        </p:spPr>
        <p:txBody>
          <a:bodyPr/>
          <a:lstStyle/>
          <a:p>
            <a:fld id="{8AA12C9F-78CD-4D38-A4B0-31BC9A604612}" type="slidenum">
              <a:rPr lang="en-IN" smtClean="0"/>
              <a:t>4</a:t>
            </a:fld>
            <a:endParaRPr lang="en-IN" dirty="0"/>
          </a:p>
        </p:txBody>
      </p:sp>
    </p:spTree>
    <p:extLst>
      <p:ext uri="{BB962C8B-B14F-4D97-AF65-F5344CB8AC3E}">
        <p14:creationId xmlns:p14="http://schemas.microsoft.com/office/powerpoint/2010/main" val="3278549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CC79FB3-7DCC-46D7-ACB4-9799F6F90929}"/>
              </a:ext>
            </a:extLst>
          </p:cNvPr>
          <p:cNvSpPr>
            <a:spLocks noGrp="1"/>
          </p:cNvSpPr>
          <p:nvPr>
            <p:ph type="ftr" sz="quarter" idx="11"/>
          </p:nvPr>
        </p:nvSpPr>
        <p:spPr/>
        <p:txBody>
          <a:bodyPr/>
          <a:lstStyle/>
          <a:p>
            <a:r>
              <a:rPr lang="en-IN"/>
              <a:t>Viswambhar Yasa| Computational Material Science | Personal Programming Project| TU Bergakademie Freiberg</a:t>
            </a:r>
          </a:p>
        </p:txBody>
      </p:sp>
      <p:cxnSp>
        <p:nvCxnSpPr>
          <p:cNvPr id="6" name="Straight Connector 5">
            <a:extLst>
              <a:ext uri="{FF2B5EF4-FFF2-40B4-BE49-F238E27FC236}">
                <a16:creationId xmlns:a16="http://schemas.microsoft.com/office/drawing/2014/main" id="{F0CD64E8-5B67-4C27-B6AF-FFE0AB2E1FDD}"/>
              </a:ext>
            </a:extLst>
          </p:cNvPr>
          <p:cNvCxnSpPr/>
          <p:nvPr/>
        </p:nvCxnSpPr>
        <p:spPr>
          <a:xfrm>
            <a:off x="0" y="504480"/>
            <a:ext cx="12192000"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63F43E2-49F0-4F0E-A312-FCCC15DFD156}"/>
              </a:ext>
            </a:extLst>
          </p:cNvPr>
          <p:cNvSpPr txBox="1"/>
          <p:nvPr/>
        </p:nvSpPr>
        <p:spPr>
          <a:xfrm>
            <a:off x="1969772" y="-9525"/>
            <a:ext cx="8252455" cy="523220"/>
          </a:xfrm>
          <a:prstGeom prst="rect">
            <a:avLst/>
          </a:prstGeom>
          <a:noFill/>
        </p:spPr>
        <p:txBody>
          <a:bodyPr wrap="square">
            <a:spAutoFit/>
          </a:bodyPr>
          <a:lstStyle/>
          <a:p>
            <a:r>
              <a:rPr lang="en-US" sz="2800" b="1" dirty="0">
                <a:solidFill>
                  <a:schemeClr val="accent1">
                    <a:lumMod val="50000"/>
                  </a:schemeClr>
                </a:solidFill>
                <a:latin typeface="CMCSC10"/>
              </a:rPr>
              <a:t>DETAILS ON THE MODEL AND CODE IMPLEMENTATION</a:t>
            </a:r>
            <a:endParaRPr lang="en-IN" sz="2800" b="1" dirty="0">
              <a:solidFill>
                <a:schemeClr val="accent1">
                  <a:lumMod val="50000"/>
                </a:schemeClr>
              </a:solidFill>
              <a:latin typeface="CMCSC10"/>
            </a:endParaRPr>
          </a:p>
        </p:txBody>
      </p:sp>
      <p:pic>
        <p:nvPicPr>
          <p:cNvPr id="11" name="Picture 10">
            <a:extLst>
              <a:ext uri="{FF2B5EF4-FFF2-40B4-BE49-F238E27FC236}">
                <a16:creationId xmlns:a16="http://schemas.microsoft.com/office/drawing/2014/main" id="{E020E400-5CBF-44AC-A250-627A68AFA7D2}"/>
              </a:ext>
            </a:extLst>
          </p:cNvPr>
          <p:cNvPicPr>
            <a:picLocks noChangeAspect="1"/>
          </p:cNvPicPr>
          <p:nvPr/>
        </p:nvPicPr>
        <p:blipFill>
          <a:blip r:embed="rId2"/>
          <a:stretch>
            <a:fillRect/>
          </a:stretch>
        </p:blipFill>
        <p:spPr>
          <a:xfrm>
            <a:off x="1062901" y="2134773"/>
            <a:ext cx="3101609" cy="541067"/>
          </a:xfrm>
          <a:prstGeom prst="rect">
            <a:avLst/>
          </a:prstGeom>
        </p:spPr>
      </p:pic>
      <p:sp>
        <p:nvSpPr>
          <p:cNvPr id="12" name="TextBox 11">
            <a:extLst>
              <a:ext uri="{FF2B5EF4-FFF2-40B4-BE49-F238E27FC236}">
                <a16:creationId xmlns:a16="http://schemas.microsoft.com/office/drawing/2014/main" id="{1A99F911-9256-4C16-ACDF-1E25DCBFDBC9}"/>
              </a:ext>
            </a:extLst>
          </p:cNvPr>
          <p:cNvSpPr txBox="1"/>
          <p:nvPr/>
        </p:nvSpPr>
        <p:spPr>
          <a:xfrm>
            <a:off x="587045" y="611875"/>
            <a:ext cx="11017907" cy="1138773"/>
          </a:xfrm>
          <a:prstGeom prst="rect">
            <a:avLst/>
          </a:prstGeom>
          <a:noFill/>
        </p:spPr>
        <p:txBody>
          <a:bodyPr wrap="square" rtlCol="0">
            <a:spAutoFit/>
          </a:bodyPr>
          <a:lstStyle/>
          <a:p>
            <a:pPr algn="just"/>
            <a:r>
              <a:rPr lang="en-US" sz="1700" dirty="0"/>
              <a:t> To built a 3D structure in CAD, NURBS volume is used which requires trivariant function. Trivariant function is obtained from tensor product of NURBS along xi, eta, zeta direction. </a:t>
            </a:r>
          </a:p>
          <a:p>
            <a:pPr algn="just"/>
            <a:r>
              <a:rPr lang="en-US" sz="1700" dirty="0"/>
              <a:t>  To build Jacobian and strain-displacement matrices, derivatives of trivariant functions are required which is formulated from derivatives of B-spline and NURBS along xi, eta, zeta direction.</a:t>
            </a:r>
            <a:endParaRPr lang="en-IN" sz="1700" dirty="0"/>
          </a:p>
        </p:txBody>
      </p:sp>
      <p:pic>
        <p:nvPicPr>
          <p:cNvPr id="14" name="Picture 13">
            <a:extLst>
              <a:ext uri="{FF2B5EF4-FFF2-40B4-BE49-F238E27FC236}">
                <a16:creationId xmlns:a16="http://schemas.microsoft.com/office/drawing/2014/main" id="{A52E11EA-754F-49AE-AE58-78F8D4511017}"/>
              </a:ext>
            </a:extLst>
          </p:cNvPr>
          <p:cNvPicPr>
            <a:picLocks noChangeAspect="1"/>
          </p:cNvPicPr>
          <p:nvPr/>
        </p:nvPicPr>
        <p:blipFill>
          <a:blip r:embed="rId3"/>
          <a:stretch>
            <a:fillRect/>
          </a:stretch>
        </p:blipFill>
        <p:spPr>
          <a:xfrm>
            <a:off x="402569" y="3131368"/>
            <a:ext cx="4389500" cy="556308"/>
          </a:xfrm>
          <a:prstGeom prst="rect">
            <a:avLst/>
          </a:prstGeom>
        </p:spPr>
      </p:pic>
      <p:sp>
        <p:nvSpPr>
          <p:cNvPr id="16" name="TextBox 15">
            <a:extLst>
              <a:ext uri="{FF2B5EF4-FFF2-40B4-BE49-F238E27FC236}">
                <a16:creationId xmlns:a16="http://schemas.microsoft.com/office/drawing/2014/main" id="{1C07B923-AFED-4DB0-8426-3409C94C2208}"/>
              </a:ext>
            </a:extLst>
          </p:cNvPr>
          <p:cNvSpPr txBox="1"/>
          <p:nvPr/>
        </p:nvSpPr>
        <p:spPr>
          <a:xfrm>
            <a:off x="1765981" y="1796219"/>
            <a:ext cx="1695450" cy="338554"/>
          </a:xfrm>
          <a:prstGeom prst="rect">
            <a:avLst/>
          </a:prstGeom>
          <a:noFill/>
        </p:spPr>
        <p:txBody>
          <a:bodyPr wrap="square" rtlCol="0">
            <a:spAutoFit/>
          </a:bodyPr>
          <a:lstStyle/>
          <a:p>
            <a:r>
              <a:rPr lang="en-US" sz="1600" b="1" u="sng" dirty="0">
                <a:latin typeface="CMCSC10"/>
              </a:rPr>
              <a:t>NURBS VOLUME</a:t>
            </a:r>
            <a:endParaRPr lang="en-IN" sz="1600" b="1" u="sng" dirty="0">
              <a:latin typeface="CMCSC10"/>
            </a:endParaRPr>
          </a:p>
        </p:txBody>
      </p:sp>
      <p:sp>
        <p:nvSpPr>
          <p:cNvPr id="19" name="TextBox 18">
            <a:extLst>
              <a:ext uri="{FF2B5EF4-FFF2-40B4-BE49-F238E27FC236}">
                <a16:creationId xmlns:a16="http://schemas.microsoft.com/office/drawing/2014/main" id="{2E49FD05-ACE3-4473-9179-F3F9F9D4B2F4}"/>
              </a:ext>
            </a:extLst>
          </p:cNvPr>
          <p:cNvSpPr txBox="1"/>
          <p:nvPr/>
        </p:nvSpPr>
        <p:spPr>
          <a:xfrm>
            <a:off x="972125" y="3785927"/>
            <a:ext cx="3559085" cy="338554"/>
          </a:xfrm>
          <a:prstGeom prst="rect">
            <a:avLst/>
          </a:prstGeom>
          <a:noFill/>
        </p:spPr>
        <p:txBody>
          <a:bodyPr wrap="square" rtlCol="0">
            <a:spAutoFit/>
          </a:bodyPr>
          <a:lstStyle/>
          <a:p>
            <a:r>
              <a:rPr lang="en-US" sz="1600" b="1" u="sng" dirty="0">
                <a:latin typeface="CMCSC10"/>
              </a:rPr>
              <a:t>DERIVATIVES OF TRIVARIANT FUNCTION</a:t>
            </a:r>
            <a:endParaRPr lang="en-IN" sz="1600" b="1" u="sng" dirty="0">
              <a:latin typeface="CMCSC10"/>
            </a:endParaRPr>
          </a:p>
        </p:txBody>
      </p:sp>
      <p:sp>
        <p:nvSpPr>
          <p:cNvPr id="21" name="TextBox 20">
            <a:extLst>
              <a:ext uri="{FF2B5EF4-FFF2-40B4-BE49-F238E27FC236}">
                <a16:creationId xmlns:a16="http://schemas.microsoft.com/office/drawing/2014/main" id="{ABF719CC-449E-4C90-97BD-0472FF536CC8}"/>
              </a:ext>
            </a:extLst>
          </p:cNvPr>
          <p:cNvSpPr txBox="1"/>
          <p:nvPr/>
        </p:nvSpPr>
        <p:spPr>
          <a:xfrm>
            <a:off x="1507613" y="2749341"/>
            <a:ext cx="2212181" cy="338554"/>
          </a:xfrm>
          <a:prstGeom prst="rect">
            <a:avLst/>
          </a:prstGeom>
          <a:noFill/>
        </p:spPr>
        <p:txBody>
          <a:bodyPr wrap="square">
            <a:spAutoFit/>
          </a:bodyPr>
          <a:lstStyle/>
          <a:p>
            <a:r>
              <a:rPr lang="en-US" sz="1600" b="1" u="sng" dirty="0">
                <a:latin typeface="CMCSC10"/>
              </a:rPr>
              <a:t>TRIVARIANT FUNCTION</a:t>
            </a:r>
            <a:endParaRPr lang="en-IN" sz="1600" dirty="0"/>
          </a:p>
        </p:txBody>
      </p:sp>
      <p:pic>
        <p:nvPicPr>
          <p:cNvPr id="23" name="Picture 22">
            <a:extLst>
              <a:ext uri="{FF2B5EF4-FFF2-40B4-BE49-F238E27FC236}">
                <a16:creationId xmlns:a16="http://schemas.microsoft.com/office/drawing/2014/main" id="{137F1A59-F154-4B9D-AEC6-BB769027FE8D}"/>
              </a:ext>
            </a:extLst>
          </p:cNvPr>
          <p:cNvPicPr>
            <a:picLocks noChangeAspect="1"/>
          </p:cNvPicPr>
          <p:nvPr/>
        </p:nvPicPr>
        <p:blipFill>
          <a:blip r:embed="rId4"/>
          <a:stretch>
            <a:fillRect/>
          </a:stretch>
        </p:blipFill>
        <p:spPr>
          <a:xfrm>
            <a:off x="1063810" y="4178353"/>
            <a:ext cx="3467400" cy="1958510"/>
          </a:xfrm>
          <a:prstGeom prst="rect">
            <a:avLst/>
          </a:prstGeom>
        </p:spPr>
      </p:pic>
      <p:sp>
        <p:nvSpPr>
          <p:cNvPr id="25" name="TextBox 24">
            <a:extLst>
              <a:ext uri="{FF2B5EF4-FFF2-40B4-BE49-F238E27FC236}">
                <a16:creationId xmlns:a16="http://schemas.microsoft.com/office/drawing/2014/main" id="{3E03BE1D-7202-46E2-BD96-0FE42D44F0D6}"/>
              </a:ext>
            </a:extLst>
          </p:cNvPr>
          <p:cNvSpPr txBox="1"/>
          <p:nvPr/>
        </p:nvSpPr>
        <p:spPr>
          <a:xfrm>
            <a:off x="972125" y="6076990"/>
            <a:ext cx="4616929" cy="307777"/>
          </a:xfrm>
          <a:prstGeom prst="rect">
            <a:avLst/>
          </a:prstGeom>
          <a:noFill/>
        </p:spPr>
        <p:txBody>
          <a:bodyPr wrap="square">
            <a:spAutoFit/>
          </a:bodyPr>
          <a:lstStyle/>
          <a:p>
            <a:r>
              <a:rPr lang="en-IN" sz="1400" b="1" dirty="0">
                <a:solidFill>
                  <a:srgbClr val="0070C0"/>
                </a:solidFill>
                <a:latin typeface="CMCSC10"/>
              </a:rPr>
              <a:t>def trilinear_der(Ux,Uy,Uz,weights,…,zdegree,zknotvector):</a:t>
            </a:r>
          </a:p>
        </p:txBody>
      </p:sp>
      <p:sp>
        <p:nvSpPr>
          <p:cNvPr id="31" name="TextBox 30">
            <a:extLst>
              <a:ext uri="{FF2B5EF4-FFF2-40B4-BE49-F238E27FC236}">
                <a16:creationId xmlns:a16="http://schemas.microsoft.com/office/drawing/2014/main" id="{4A80AF61-FEE7-4458-A200-7C60B27EAB39}"/>
              </a:ext>
            </a:extLst>
          </p:cNvPr>
          <p:cNvSpPr txBox="1"/>
          <p:nvPr/>
        </p:nvSpPr>
        <p:spPr>
          <a:xfrm>
            <a:off x="5339968" y="1793695"/>
            <a:ext cx="6110286" cy="3231654"/>
          </a:xfrm>
          <a:prstGeom prst="rect">
            <a:avLst/>
          </a:prstGeom>
          <a:noFill/>
        </p:spPr>
        <p:txBody>
          <a:bodyPr wrap="square">
            <a:spAutoFit/>
          </a:bodyPr>
          <a:lstStyle/>
          <a:p>
            <a:pPr algn="just"/>
            <a:r>
              <a:rPr lang="en-US" sz="1700" b="0" i="0" u="none" strike="noStrike" baseline="0" dirty="0"/>
              <a:t>In IGA, discretization of global geometry into smaller patches is done using assembly </a:t>
            </a:r>
            <a:r>
              <a:rPr lang="en-IN" sz="1700" b="0" i="0" u="none" strike="noStrike" baseline="0" dirty="0"/>
              <a:t>array similar to connectivity array in FEM. </a:t>
            </a:r>
            <a:r>
              <a:rPr lang="en-US" sz="1700" b="0" i="0" u="none" strike="noStrike" baseline="0" dirty="0"/>
              <a:t>The assembly array would require control points, knot vectors, NURBS weights. </a:t>
            </a:r>
          </a:p>
          <a:p>
            <a:pPr algn="just"/>
            <a:r>
              <a:rPr lang="en-US" sz="1700" b="0" i="0" u="none" strike="noStrike" baseline="0" dirty="0"/>
              <a:t>The following function are generated to build assembly arrays.</a:t>
            </a:r>
          </a:p>
          <a:p>
            <a:pPr marL="342900" indent="-342900" algn="just">
              <a:buFont typeface="Arial" panose="020B0604020202020204" pitchFamily="34" charset="0"/>
              <a:buChar char="•"/>
            </a:pPr>
            <a:r>
              <a:rPr lang="en-IN" sz="1700" b="1" i="0" u="none" strike="noStrike" baseline="0" dirty="0"/>
              <a:t>Element order : </a:t>
            </a:r>
            <a:r>
              <a:rPr lang="en-US" sz="1700" b="0" i="0" u="none" strike="noStrike" baseline="0" dirty="0"/>
              <a:t>A function which generates a 3D array containing the positions of the elements.</a:t>
            </a:r>
          </a:p>
          <a:p>
            <a:pPr marL="342900" indent="-342900" algn="just">
              <a:buFont typeface="Arial" panose="020B0604020202020204" pitchFamily="34" charset="0"/>
              <a:buChar char="•"/>
            </a:pPr>
            <a:r>
              <a:rPr lang="en-IN" sz="1700" b="1" i="0" u="none" strike="noStrike" baseline="0" dirty="0"/>
              <a:t>knot connectivity : </a:t>
            </a:r>
            <a:r>
              <a:rPr lang="en-US" sz="1700" b="0" i="0" u="none" strike="noStrike" baseline="0" dirty="0"/>
              <a:t>An array which contains the length of each element expressed in the form of knot </a:t>
            </a:r>
            <a:r>
              <a:rPr lang="en-IN" sz="1700" b="0" i="0" u="none" strike="noStrike" baseline="0" dirty="0"/>
              <a:t>points.</a:t>
            </a:r>
          </a:p>
          <a:p>
            <a:pPr marL="342900" indent="-342900" algn="just">
              <a:buFont typeface="Arial" panose="020B0604020202020204" pitchFamily="34" charset="0"/>
              <a:buChar char="•"/>
            </a:pPr>
            <a:r>
              <a:rPr lang="en-IN" sz="1700" b="1" i="0" u="none" strike="noStrike" baseline="0" dirty="0"/>
              <a:t>Control point assembly : </a:t>
            </a:r>
            <a:r>
              <a:rPr lang="en-US" sz="1700" b="0" i="0" u="none" strike="noStrike" baseline="0" dirty="0"/>
              <a:t>An array which contains the index of control points for each element built using element order and knot connectivity matrices. </a:t>
            </a:r>
            <a:endParaRPr lang="en-IN" sz="1700" dirty="0"/>
          </a:p>
        </p:txBody>
      </p:sp>
      <p:sp>
        <p:nvSpPr>
          <p:cNvPr id="35" name="TextBox 34">
            <a:extLst>
              <a:ext uri="{FF2B5EF4-FFF2-40B4-BE49-F238E27FC236}">
                <a16:creationId xmlns:a16="http://schemas.microsoft.com/office/drawing/2014/main" id="{E8A80408-5274-4F1C-860B-9A04E2B648C9}"/>
              </a:ext>
            </a:extLst>
          </p:cNvPr>
          <p:cNvSpPr txBox="1"/>
          <p:nvPr/>
        </p:nvSpPr>
        <p:spPr>
          <a:xfrm>
            <a:off x="5339968" y="5089009"/>
            <a:ext cx="2999991" cy="307777"/>
          </a:xfrm>
          <a:prstGeom prst="rect">
            <a:avLst/>
          </a:prstGeom>
          <a:noFill/>
        </p:spPr>
        <p:txBody>
          <a:bodyPr wrap="square">
            <a:spAutoFit/>
          </a:bodyPr>
          <a:lstStyle/>
          <a:p>
            <a:r>
              <a:rPr lang="en-IN" sz="1400" b="1" dirty="0">
                <a:solidFill>
                  <a:srgbClr val="0070C0"/>
                </a:solidFill>
                <a:latin typeface="CMCSC10"/>
              </a:rPr>
              <a:t>def elementorder(numx,numy,numz):</a:t>
            </a:r>
          </a:p>
        </p:txBody>
      </p:sp>
      <p:sp>
        <p:nvSpPr>
          <p:cNvPr id="37" name="TextBox 36">
            <a:extLst>
              <a:ext uri="{FF2B5EF4-FFF2-40B4-BE49-F238E27FC236}">
                <a16:creationId xmlns:a16="http://schemas.microsoft.com/office/drawing/2014/main" id="{F15646F4-B175-4AA3-9D0E-EC829A6D5151}"/>
              </a:ext>
            </a:extLst>
          </p:cNvPr>
          <p:cNvSpPr txBox="1"/>
          <p:nvPr/>
        </p:nvSpPr>
        <p:spPr>
          <a:xfrm>
            <a:off x="5339968" y="5397776"/>
            <a:ext cx="6852032" cy="307777"/>
          </a:xfrm>
          <a:prstGeom prst="rect">
            <a:avLst/>
          </a:prstGeom>
          <a:noFill/>
        </p:spPr>
        <p:txBody>
          <a:bodyPr wrap="square">
            <a:spAutoFit/>
          </a:bodyPr>
          <a:lstStyle/>
          <a:p>
            <a:r>
              <a:rPr lang="en-IN" sz="1400" b="1" dirty="0">
                <a:solidFill>
                  <a:srgbClr val="0070C0"/>
                </a:solidFill>
                <a:latin typeface="CMCSC10"/>
              </a:rPr>
              <a:t>def knot_connectivity(nx,ny,nz,knotconnectivityU,knotconnectivityV,knotconnectivityW):</a:t>
            </a:r>
          </a:p>
        </p:txBody>
      </p:sp>
      <p:sp>
        <p:nvSpPr>
          <p:cNvPr id="39" name="TextBox 38">
            <a:extLst>
              <a:ext uri="{FF2B5EF4-FFF2-40B4-BE49-F238E27FC236}">
                <a16:creationId xmlns:a16="http://schemas.microsoft.com/office/drawing/2014/main" id="{30D0CC86-8E77-45D9-A2F3-D4B34489DCE2}"/>
              </a:ext>
            </a:extLst>
          </p:cNvPr>
          <p:cNvSpPr txBox="1"/>
          <p:nvPr/>
        </p:nvSpPr>
        <p:spPr>
          <a:xfrm>
            <a:off x="5339968" y="5705553"/>
            <a:ext cx="10201275" cy="307777"/>
          </a:xfrm>
          <a:prstGeom prst="rect">
            <a:avLst/>
          </a:prstGeom>
          <a:noFill/>
        </p:spPr>
        <p:txBody>
          <a:bodyPr wrap="square">
            <a:spAutoFit/>
          </a:bodyPr>
          <a:lstStyle/>
          <a:p>
            <a:r>
              <a:rPr lang="en-IN" sz="1400" b="1" dirty="0">
                <a:solidFill>
                  <a:srgbClr val="0070C0"/>
                </a:solidFill>
                <a:latin typeface="CMCSC10"/>
              </a:rPr>
              <a:t>def controlpointassembly(nx,..,nU,..,xdegree,…,knotconnectivityU,..):</a:t>
            </a:r>
          </a:p>
        </p:txBody>
      </p:sp>
      <p:pic>
        <p:nvPicPr>
          <p:cNvPr id="40" name="Picture 39">
            <a:extLst>
              <a:ext uri="{FF2B5EF4-FFF2-40B4-BE49-F238E27FC236}">
                <a16:creationId xmlns:a16="http://schemas.microsoft.com/office/drawing/2014/main" id="{B39DA32C-3083-42DD-9A16-22B1B03AB1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141" y="6118640"/>
            <a:ext cx="645351" cy="641729"/>
          </a:xfrm>
          <a:prstGeom prst="rect">
            <a:avLst/>
          </a:prstGeom>
        </p:spPr>
      </p:pic>
      <p:pic>
        <p:nvPicPr>
          <p:cNvPr id="41" name="Picture 40">
            <a:extLst>
              <a:ext uri="{FF2B5EF4-FFF2-40B4-BE49-F238E27FC236}">
                <a16:creationId xmlns:a16="http://schemas.microsoft.com/office/drawing/2014/main" id="{0F973C06-FF0C-44F2-9F95-E4BC8C927F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76870" y="6181806"/>
            <a:ext cx="1046772" cy="626973"/>
          </a:xfrm>
          <a:prstGeom prst="rect">
            <a:avLst/>
          </a:prstGeom>
        </p:spPr>
      </p:pic>
      <p:sp>
        <p:nvSpPr>
          <p:cNvPr id="42" name="Slide Number Placeholder 18">
            <a:extLst>
              <a:ext uri="{FF2B5EF4-FFF2-40B4-BE49-F238E27FC236}">
                <a16:creationId xmlns:a16="http://schemas.microsoft.com/office/drawing/2014/main" id="{311D5CBB-BE6E-423A-A8AC-6AA5891DFA2A}"/>
              </a:ext>
            </a:extLst>
          </p:cNvPr>
          <p:cNvSpPr>
            <a:spLocks noGrp="1"/>
          </p:cNvSpPr>
          <p:nvPr>
            <p:ph type="sldNum" sz="quarter" idx="12"/>
          </p:nvPr>
        </p:nvSpPr>
        <p:spPr>
          <a:xfrm>
            <a:off x="8559800" y="6356350"/>
            <a:ext cx="2037080" cy="365125"/>
          </a:xfrm>
        </p:spPr>
        <p:txBody>
          <a:bodyPr/>
          <a:lstStyle/>
          <a:p>
            <a:fld id="{8AA12C9F-78CD-4D38-A4B0-31BC9A604612}" type="slidenum">
              <a:rPr lang="en-IN" smtClean="0"/>
              <a:t>5</a:t>
            </a:fld>
            <a:endParaRPr lang="en-IN" dirty="0"/>
          </a:p>
        </p:txBody>
      </p:sp>
    </p:spTree>
    <p:extLst>
      <p:ext uri="{BB962C8B-B14F-4D97-AF65-F5344CB8AC3E}">
        <p14:creationId xmlns:p14="http://schemas.microsoft.com/office/powerpoint/2010/main" val="3680107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9A602C9-D8DB-4CF2-AB99-6705CA791730}"/>
              </a:ext>
            </a:extLst>
          </p:cNvPr>
          <p:cNvSpPr>
            <a:spLocks noGrp="1"/>
          </p:cNvSpPr>
          <p:nvPr>
            <p:ph type="ftr" sz="quarter" idx="11"/>
          </p:nvPr>
        </p:nvSpPr>
        <p:spPr/>
        <p:txBody>
          <a:bodyPr/>
          <a:lstStyle/>
          <a:p>
            <a:r>
              <a:rPr lang="en-IN"/>
              <a:t>Viswambhar Yasa| Computational Material Science | Personal Programming Project| TU Bergakademie Freiberg</a:t>
            </a:r>
          </a:p>
        </p:txBody>
      </p:sp>
      <p:cxnSp>
        <p:nvCxnSpPr>
          <p:cNvPr id="6" name="Straight Connector 5">
            <a:extLst>
              <a:ext uri="{FF2B5EF4-FFF2-40B4-BE49-F238E27FC236}">
                <a16:creationId xmlns:a16="http://schemas.microsoft.com/office/drawing/2014/main" id="{07262C12-E6D2-41A1-8F28-730EF6714139}"/>
              </a:ext>
            </a:extLst>
          </p:cNvPr>
          <p:cNvCxnSpPr/>
          <p:nvPr/>
        </p:nvCxnSpPr>
        <p:spPr>
          <a:xfrm>
            <a:off x="0" y="523220"/>
            <a:ext cx="12192000"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01B6440-AFE6-4468-9BC8-5F7D282AAB10}"/>
              </a:ext>
            </a:extLst>
          </p:cNvPr>
          <p:cNvSpPr txBox="1"/>
          <p:nvPr/>
        </p:nvSpPr>
        <p:spPr>
          <a:xfrm>
            <a:off x="1956197" y="0"/>
            <a:ext cx="8279606" cy="523220"/>
          </a:xfrm>
          <a:prstGeom prst="rect">
            <a:avLst/>
          </a:prstGeom>
          <a:noFill/>
        </p:spPr>
        <p:txBody>
          <a:bodyPr wrap="square">
            <a:spAutoFit/>
          </a:bodyPr>
          <a:lstStyle/>
          <a:p>
            <a:r>
              <a:rPr lang="en-US" sz="2800" b="1" dirty="0">
                <a:solidFill>
                  <a:schemeClr val="accent1">
                    <a:lumMod val="50000"/>
                  </a:schemeClr>
                </a:solidFill>
                <a:latin typeface="CMCSC10"/>
              </a:rPr>
              <a:t>DETAILS ON THE MODEL AND CODE IMPLEMENTATION</a:t>
            </a:r>
            <a:endParaRPr lang="en-IN" sz="2800" b="1" dirty="0">
              <a:solidFill>
                <a:schemeClr val="accent1">
                  <a:lumMod val="50000"/>
                </a:schemeClr>
              </a:solidFill>
              <a:latin typeface="CMCSC10"/>
            </a:endParaRPr>
          </a:p>
        </p:txBody>
      </p:sp>
      <p:pic>
        <p:nvPicPr>
          <p:cNvPr id="14" name="Picture 13">
            <a:extLst>
              <a:ext uri="{FF2B5EF4-FFF2-40B4-BE49-F238E27FC236}">
                <a16:creationId xmlns:a16="http://schemas.microsoft.com/office/drawing/2014/main" id="{634F9058-EB08-4F86-98F4-6D42D6EE570A}"/>
              </a:ext>
            </a:extLst>
          </p:cNvPr>
          <p:cNvPicPr>
            <a:picLocks noChangeAspect="1"/>
          </p:cNvPicPr>
          <p:nvPr/>
        </p:nvPicPr>
        <p:blipFill>
          <a:blip r:embed="rId2"/>
          <a:stretch>
            <a:fillRect/>
          </a:stretch>
        </p:blipFill>
        <p:spPr>
          <a:xfrm>
            <a:off x="8585139" y="649460"/>
            <a:ext cx="3606861" cy="4180898"/>
          </a:xfrm>
          <a:prstGeom prst="rect">
            <a:avLst/>
          </a:prstGeom>
        </p:spPr>
      </p:pic>
      <p:sp>
        <p:nvSpPr>
          <p:cNvPr id="15" name="TextBox 14">
            <a:extLst>
              <a:ext uri="{FF2B5EF4-FFF2-40B4-BE49-F238E27FC236}">
                <a16:creationId xmlns:a16="http://schemas.microsoft.com/office/drawing/2014/main" id="{8FA5EB83-4413-4A05-B561-E79ACB984F7A}"/>
              </a:ext>
            </a:extLst>
          </p:cNvPr>
          <p:cNvSpPr txBox="1"/>
          <p:nvPr/>
        </p:nvSpPr>
        <p:spPr>
          <a:xfrm flipH="1">
            <a:off x="544133" y="801396"/>
            <a:ext cx="8041006" cy="1200329"/>
          </a:xfrm>
          <a:prstGeom prst="rect">
            <a:avLst/>
          </a:prstGeom>
          <a:noFill/>
        </p:spPr>
        <p:txBody>
          <a:bodyPr wrap="square" rtlCol="0">
            <a:spAutoFit/>
          </a:bodyPr>
          <a:lstStyle/>
          <a:p>
            <a:pPr algn="just"/>
            <a:r>
              <a:rPr lang="en-US" sz="1800" b="0" i="0" u="none" strike="noStrike" baseline="0" dirty="0"/>
              <a:t>In FEM, there are parent and physical spaces. The core concepts in IGA is outlining</a:t>
            </a:r>
          </a:p>
          <a:p>
            <a:pPr algn="just"/>
            <a:r>
              <a:rPr lang="en-IN" sz="1800" b="0" i="0" u="none" strike="noStrike" baseline="0" dirty="0"/>
              <a:t>the relevant spaces</a:t>
            </a:r>
            <a:r>
              <a:rPr lang="en-US" sz="1800" b="0" i="0" u="none" strike="noStrike" baseline="0" dirty="0"/>
              <a:t> </a:t>
            </a:r>
            <a:r>
              <a:rPr lang="en-US" dirty="0"/>
              <a:t>which are parent, parameter, physical. </a:t>
            </a:r>
          </a:p>
          <a:p>
            <a:pPr algn="just"/>
            <a:r>
              <a:rPr lang="en-US" dirty="0"/>
              <a:t>Mapping of these relevant spaces is required to apply gauss quadrature.</a:t>
            </a:r>
          </a:p>
          <a:p>
            <a:pPr algn="just"/>
            <a:r>
              <a:rPr lang="en-US" b="0" i="0" u="none" strike="noStrike" baseline="0" dirty="0"/>
              <a:t>1. </a:t>
            </a:r>
            <a:r>
              <a:rPr lang="en-US" b="1" i="0" u="none" strike="noStrike" baseline="0" dirty="0">
                <a:latin typeface="CMCSC10"/>
              </a:rPr>
              <a:t>Mapping from physical space to parameter space </a:t>
            </a:r>
            <a:r>
              <a:rPr lang="en-US" b="0" i="0" u="none" strike="noStrike" baseline="0" dirty="0"/>
              <a:t>(Jacobian1)</a:t>
            </a:r>
            <a:endParaRPr lang="en-IN" dirty="0"/>
          </a:p>
        </p:txBody>
      </p:sp>
      <p:sp>
        <p:nvSpPr>
          <p:cNvPr id="20" name="TextBox 19">
            <a:extLst>
              <a:ext uri="{FF2B5EF4-FFF2-40B4-BE49-F238E27FC236}">
                <a16:creationId xmlns:a16="http://schemas.microsoft.com/office/drawing/2014/main" id="{2BA90275-022E-4717-A729-A9CD92443FEE}"/>
              </a:ext>
            </a:extLst>
          </p:cNvPr>
          <p:cNvSpPr txBox="1"/>
          <p:nvPr/>
        </p:nvSpPr>
        <p:spPr>
          <a:xfrm>
            <a:off x="544133" y="3327111"/>
            <a:ext cx="6122757" cy="369332"/>
          </a:xfrm>
          <a:prstGeom prst="rect">
            <a:avLst/>
          </a:prstGeom>
          <a:noFill/>
        </p:spPr>
        <p:txBody>
          <a:bodyPr wrap="square" rtlCol="0">
            <a:spAutoFit/>
          </a:bodyPr>
          <a:lstStyle/>
          <a:p>
            <a:r>
              <a:rPr lang="en-US" sz="1800" b="0" i="0" u="none" strike="noStrike" baseline="0" dirty="0">
                <a:latin typeface="CMBX12"/>
              </a:rPr>
              <a:t>2. </a:t>
            </a:r>
            <a:r>
              <a:rPr lang="en-US" sz="1800" b="1" i="0" u="none" strike="noStrike" baseline="0" dirty="0">
                <a:latin typeface="CMCSC10"/>
              </a:rPr>
              <a:t>Mapping from parameter space to parent space </a:t>
            </a:r>
            <a:r>
              <a:rPr lang="en-US" sz="1800" b="0" i="0" u="none" strike="noStrike" baseline="0" dirty="0">
                <a:latin typeface="CMBX12"/>
              </a:rPr>
              <a:t>(Jacobian 2)</a:t>
            </a:r>
            <a:endParaRPr lang="en-IN"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81F67B5-A925-4107-82EF-86EB2462C404}"/>
                  </a:ext>
                </a:extLst>
              </p:cNvPr>
              <p:cNvSpPr txBox="1"/>
              <p:nvPr/>
            </p:nvSpPr>
            <p:spPr>
              <a:xfrm>
                <a:off x="3031279" y="3746668"/>
                <a:ext cx="5493361" cy="923330"/>
              </a:xfrm>
              <a:prstGeom prst="rect">
                <a:avLst/>
              </a:prstGeom>
              <a:noFill/>
            </p:spPr>
            <p:txBody>
              <a:bodyPr wrap="square">
                <a:spAutoFit/>
              </a:bodyPr>
              <a:lstStyle/>
              <a:p>
                <a:r>
                  <a:rPr lang="en-IN" sz="1800" b="0" i="0" u="none" strike="noStrike" baseline="0" dirty="0"/>
                  <a:t>The </a:t>
                </a:r>
                <a:r>
                  <a:rPr lang="en-IN" sz="1800" b="0" i="0" u="sng" strike="noStrike" baseline="0" dirty="0"/>
                  <a:t>xi</a:t>
                </a:r>
                <a:r>
                  <a:rPr lang="en-IN" sz="1800" b="0" i="0" u="none" strike="noStrike" baseline="0" dirty="0"/>
                  <a:t>, </a:t>
                </a:r>
                <a:r>
                  <a:rPr lang="en-IN" sz="1800" b="0" i="0" u="sng" strike="noStrike" baseline="0" dirty="0"/>
                  <a:t>eta</a:t>
                </a:r>
                <a:r>
                  <a:rPr lang="en-IN" sz="1800" b="0" i="0" u="none" strike="noStrike" baseline="0" dirty="0"/>
                  <a:t>, </a:t>
                </a:r>
                <a:r>
                  <a:rPr lang="en-IN" u="sng" dirty="0"/>
                  <a:t>z</a:t>
                </a:r>
                <a:r>
                  <a:rPr lang="en-IN" sz="1800" b="0" i="0" u="sng" strike="noStrike" baseline="0" dirty="0"/>
                  <a:t>eta</a:t>
                </a:r>
                <a:r>
                  <a:rPr lang="en-IN" sz="1800" b="0" i="0" u="none" strike="noStrike" baseline="0" dirty="0"/>
                  <a:t> </a:t>
                </a:r>
                <a:r>
                  <a:rPr lang="en-US" sz="1800" b="0" i="0" u="none" strike="noStrike" baseline="0" dirty="0"/>
                  <a:t>are the gauss quadrature and </a:t>
                </a:r>
                <a14:m>
                  <m:oMath xmlns:m="http://schemas.openxmlformats.org/officeDocument/2006/math">
                    <m:d>
                      <m:dPr>
                        <m:ctrlPr>
                          <a:rPr lang="en-US" sz="1800" i="1" smtClean="0">
                            <a:latin typeface="Cambria Math" panose="02040503050406030204" pitchFamily="18" charset="0"/>
                          </a:rPr>
                        </m:ctrlPr>
                      </m:dPr>
                      <m:e>
                        <m:r>
                          <m:rPr>
                            <m:sty m:val="p"/>
                          </m:rPr>
                          <a:rPr lang="el-GR" sz="1800" i="1">
                            <a:latin typeface="Cambria Math"/>
                          </a:rPr>
                          <m:t>ξ</m:t>
                        </m:r>
                      </m:e>
                    </m:d>
                  </m:oMath>
                </a14:m>
                <a:r>
                  <a:rPr lang="en-US" sz="1800" dirty="0">
                    <a:latin typeface="+mn-lt"/>
                  </a:rPr>
                  <a:t> </a:t>
                </a:r>
                <a:r>
                  <a:rPr lang="en-US" sz="1800" b="0" i="0" u="none" strike="noStrike" baseline="0" dirty="0"/>
                  <a:t>(i+1)</a:t>
                </a:r>
                <a:r>
                  <a:rPr lang="en-US" sz="1050" dirty="0"/>
                  <a:t> </a:t>
                </a:r>
                <a:r>
                  <a:rPr lang="en-US" dirty="0"/>
                  <a:t>, </a:t>
                </a:r>
                <a14:m>
                  <m:oMath xmlns:m="http://schemas.openxmlformats.org/officeDocument/2006/math">
                    <m:d>
                      <m:dPr>
                        <m:ctrlPr>
                          <a:rPr lang="en-US" i="1">
                            <a:latin typeface="Cambria Math" panose="02040503050406030204" pitchFamily="18" charset="0"/>
                          </a:rPr>
                        </m:ctrlPr>
                      </m:dPr>
                      <m:e>
                        <m:r>
                          <m:rPr>
                            <m:sty m:val="p"/>
                          </m:rPr>
                          <a:rPr lang="el-GR" i="1">
                            <a:latin typeface="Cambria Math"/>
                          </a:rPr>
                          <m:t>ξ</m:t>
                        </m:r>
                      </m:e>
                    </m:d>
                  </m:oMath>
                </a14:m>
                <a:r>
                  <a:rPr lang="en-US" dirty="0"/>
                  <a:t> </a:t>
                </a:r>
                <a:r>
                  <a:rPr lang="en-US" sz="1800" b="0" i="0" u="none" strike="noStrike" baseline="0" dirty="0"/>
                  <a:t>(</a:t>
                </a:r>
                <a:r>
                  <a:rPr lang="en-US" sz="1800" b="0" i="0" u="none" strike="noStrike" baseline="0" dirty="0" err="1"/>
                  <a:t>i</a:t>
                </a:r>
                <a:r>
                  <a:rPr lang="en-US" sz="1800" b="0" i="0" u="none" strike="noStrike" baseline="0" dirty="0"/>
                  <a:t>)</a:t>
                </a:r>
                <a:r>
                  <a:rPr lang="en-US" sz="1050" b="0" i="0" u="none" strike="noStrike" baseline="0" dirty="0"/>
                  <a:t> </a:t>
                </a:r>
                <a:r>
                  <a:rPr lang="en-US" sz="1800" b="0" i="0" u="none" strike="noStrike" baseline="0" dirty="0"/>
                  <a:t>are the knot values of that element. The determinant is calculated as</a:t>
                </a:r>
                <a:endParaRPr lang="en-IN" dirty="0"/>
              </a:p>
            </p:txBody>
          </p:sp>
        </mc:Choice>
        <mc:Fallback xmlns="">
          <p:sp>
            <p:nvSpPr>
              <p:cNvPr id="24" name="TextBox 23">
                <a:extLst>
                  <a:ext uri="{FF2B5EF4-FFF2-40B4-BE49-F238E27FC236}">
                    <a16:creationId xmlns:a16="http://schemas.microsoft.com/office/drawing/2014/main" id="{481F67B5-A925-4107-82EF-86EB2462C404}"/>
                  </a:ext>
                </a:extLst>
              </p:cNvPr>
              <p:cNvSpPr txBox="1">
                <a:spLocks noRot="1" noChangeAspect="1" noMove="1" noResize="1" noEditPoints="1" noAdjustHandles="1" noChangeArrowheads="1" noChangeShapeType="1" noTextEdit="1"/>
              </p:cNvSpPr>
              <p:nvPr/>
            </p:nvSpPr>
            <p:spPr>
              <a:xfrm>
                <a:off x="3031279" y="3746668"/>
                <a:ext cx="5493361" cy="923330"/>
              </a:xfrm>
              <a:prstGeom prst="rect">
                <a:avLst/>
              </a:prstGeom>
              <a:blipFill>
                <a:blip r:embed="rId6"/>
                <a:stretch>
                  <a:fillRect l="-888" t="-3974" b="-9934"/>
                </a:stretch>
              </a:blipFill>
            </p:spPr>
            <p:txBody>
              <a:bodyPr/>
              <a:lstStyle/>
              <a:p>
                <a:r>
                  <a:rPr lang="en-IN">
                    <a:noFill/>
                  </a:rPr>
                  <a:t> </a:t>
                </a:r>
              </a:p>
            </p:txBody>
          </p:sp>
        </mc:Fallback>
      </mc:AlternateContent>
      <p:sp>
        <p:nvSpPr>
          <p:cNvPr id="29" name="TextBox 28">
            <a:extLst>
              <a:ext uri="{FF2B5EF4-FFF2-40B4-BE49-F238E27FC236}">
                <a16:creationId xmlns:a16="http://schemas.microsoft.com/office/drawing/2014/main" id="{4D86D695-5889-44C4-8B30-0220FFB4E234}"/>
              </a:ext>
            </a:extLst>
          </p:cNvPr>
          <p:cNvSpPr txBox="1"/>
          <p:nvPr/>
        </p:nvSpPr>
        <p:spPr>
          <a:xfrm>
            <a:off x="1250165" y="5519645"/>
            <a:ext cx="9691670" cy="307777"/>
          </a:xfrm>
          <a:prstGeom prst="rect">
            <a:avLst/>
          </a:prstGeom>
          <a:noFill/>
        </p:spPr>
        <p:txBody>
          <a:bodyPr wrap="square">
            <a:spAutoFit/>
          </a:bodyPr>
          <a:lstStyle/>
          <a:p>
            <a:r>
              <a:rPr lang="en-IN" sz="1400" b="1" i="1" dirty="0">
                <a:solidFill>
                  <a:srgbClr val="0070C0"/>
                </a:solidFill>
                <a:latin typeface="CMCSC10"/>
              </a:rPr>
              <a:t>def jacobian(Xi,Eta,Nta,Uspan,Vspan,Wspan,X,Y,Z,weights,xdegree,xknot_vector,ydegree,yknot_vector,zdegree,zknot_vector):</a:t>
            </a:r>
          </a:p>
        </p:txBody>
      </p:sp>
      <p:sp>
        <p:nvSpPr>
          <p:cNvPr id="31" name="TextBox 30">
            <a:extLst>
              <a:ext uri="{FF2B5EF4-FFF2-40B4-BE49-F238E27FC236}">
                <a16:creationId xmlns:a16="http://schemas.microsoft.com/office/drawing/2014/main" id="{A27133B3-DBAA-4D1B-92D9-6882E4CCF466}"/>
              </a:ext>
            </a:extLst>
          </p:cNvPr>
          <p:cNvSpPr txBox="1"/>
          <p:nvPr/>
        </p:nvSpPr>
        <p:spPr>
          <a:xfrm flipH="1">
            <a:off x="4723676" y="4719909"/>
            <a:ext cx="650878" cy="369332"/>
          </a:xfrm>
          <a:prstGeom prst="rect">
            <a:avLst/>
          </a:prstGeom>
          <a:noFill/>
        </p:spPr>
        <p:txBody>
          <a:bodyPr wrap="square" rtlCol="0">
            <a:spAutoFit/>
          </a:bodyPr>
          <a:lstStyle/>
          <a:p>
            <a:r>
              <a:rPr lang="en-US" dirty="0"/>
              <a:t>Det</a:t>
            </a:r>
            <a:endParaRPr lang="en-IN" dirty="0"/>
          </a:p>
        </p:txBody>
      </p:sp>
      <p:pic>
        <p:nvPicPr>
          <p:cNvPr id="32" name="Picture 31">
            <a:extLst>
              <a:ext uri="{FF2B5EF4-FFF2-40B4-BE49-F238E27FC236}">
                <a16:creationId xmlns:a16="http://schemas.microsoft.com/office/drawing/2014/main" id="{513FEE3B-B12F-4CEF-9809-947939D411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41" y="6118640"/>
            <a:ext cx="645351" cy="641729"/>
          </a:xfrm>
          <a:prstGeom prst="rect">
            <a:avLst/>
          </a:prstGeom>
        </p:spPr>
      </p:pic>
      <p:pic>
        <p:nvPicPr>
          <p:cNvPr id="33" name="Picture 32">
            <a:extLst>
              <a:ext uri="{FF2B5EF4-FFF2-40B4-BE49-F238E27FC236}">
                <a16:creationId xmlns:a16="http://schemas.microsoft.com/office/drawing/2014/main" id="{A7B520BF-1B4F-4A8C-A444-91D1C74CC7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76870" y="6181806"/>
            <a:ext cx="1046772" cy="626973"/>
          </a:xfrm>
          <a:prstGeom prst="rect">
            <a:avLst/>
          </a:prstGeom>
        </p:spPr>
      </p:pic>
      <p:sp>
        <p:nvSpPr>
          <p:cNvPr id="34" name="Slide Number Placeholder 18">
            <a:extLst>
              <a:ext uri="{FF2B5EF4-FFF2-40B4-BE49-F238E27FC236}">
                <a16:creationId xmlns:a16="http://schemas.microsoft.com/office/drawing/2014/main" id="{CC562F0B-B802-41CB-8733-CC904A9B9CBF}"/>
              </a:ext>
            </a:extLst>
          </p:cNvPr>
          <p:cNvSpPr>
            <a:spLocks noGrp="1"/>
          </p:cNvSpPr>
          <p:nvPr>
            <p:ph type="sldNum" sz="quarter" idx="12"/>
          </p:nvPr>
        </p:nvSpPr>
        <p:spPr>
          <a:xfrm>
            <a:off x="8559800" y="6356350"/>
            <a:ext cx="2037080" cy="365125"/>
          </a:xfrm>
        </p:spPr>
        <p:txBody>
          <a:bodyPr/>
          <a:lstStyle/>
          <a:p>
            <a:fld id="{8AA12C9F-78CD-4D38-A4B0-31BC9A604612}" type="slidenum">
              <a:rPr lang="en-IN" smtClean="0"/>
              <a:t>6</a:t>
            </a:fld>
            <a:endParaRPr lang="en-IN" dirty="0"/>
          </a:p>
        </p:txBody>
      </p:sp>
      <p:pic>
        <p:nvPicPr>
          <p:cNvPr id="7" name="Picture 6">
            <a:extLst>
              <a:ext uri="{FF2B5EF4-FFF2-40B4-BE49-F238E27FC236}">
                <a16:creationId xmlns:a16="http://schemas.microsoft.com/office/drawing/2014/main" id="{B42EEC55-351C-4BD1-A377-7FF9C47BA418}"/>
              </a:ext>
            </a:extLst>
          </p:cNvPr>
          <p:cNvPicPr>
            <a:picLocks noChangeAspect="1"/>
          </p:cNvPicPr>
          <p:nvPr/>
        </p:nvPicPr>
        <p:blipFill>
          <a:blip r:embed="rId9"/>
          <a:stretch>
            <a:fillRect/>
          </a:stretch>
        </p:blipFill>
        <p:spPr>
          <a:xfrm>
            <a:off x="574382" y="3731705"/>
            <a:ext cx="2426647" cy="1572194"/>
          </a:xfrm>
          <a:prstGeom prst="rect">
            <a:avLst/>
          </a:prstGeom>
        </p:spPr>
      </p:pic>
      <p:pic>
        <p:nvPicPr>
          <p:cNvPr id="9" name="Picture 8">
            <a:extLst>
              <a:ext uri="{FF2B5EF4-FFF2-40B4-BE49-F238E27FC236}">
                <a16:creationId xmlns:a16="http://schemas.microsoft.com/office/drawing/2014/main" id="{D073A5E8-1544-490D-84EB-8C04C7C8A0C9}"/>
              </a:ext>
            </a:extLst>
          </p:cNvPr>
          <p:cNvPicPr>
            <a:picLocks noChangeAspect="1"/>
          </p:cNvPicPr>
          <p:nvPr/>
        </p:nvPicPr>
        <p:blipFill>
          <a:blip r:embed="rId10"/>
          <a:stretch>
            <a:fillRect/>
          </a:stretch>
        </p:blipFill>
        <p:spPr>
          <a:xfrm>
            <a:off x="3067187" y="2073207"/>
            <a:ext cx="5421544" cy="1139528"/>
          </a:xfrm>
          <a:prstGeom prst="rect">
            <a:avLst/>
          </a:prstGeom>
        </p:spPr>
      </p:pic>
      <p:pic>
        <p:nvPicPr>
          <p:cNvPr id="12" name="Picture 11">
            <a:extLst>
              <a:ext uri="{FF2B5EF4-FFF2-40B4-BE49-F238E27FC236}">
                <a16:creationId xmlns:a16="http://schemas.microsoft.com/office/drawing/2014/main" id="{1D5094A0-9C3E-4877-AD77-700A38512261}"/>
              </a:ext>
            </a:extLst>
          </p:cNvPr>
          <p:cNvPicPr>
            <a:picLocks noChangeAspect="1"/>
          </p:cNvPicPr>
          <p:nvPr/>
        </p:nvPicPr>
        <p:blipFill>
          <a:blip r:embed="rId11"/>
          <a:stretch>
            <a:fillRect/>
          </a:stretch>
        </p:blipFill>
        <p:spPr>
          <a:xfrm>
            <a:off x="628401" y="2045117"/>
            <a:ext cx="2318608" cy="1195707"/>
          </a:xfrm>
          <a:prstGeom prst="rect">
            <a:avLst/>
          </a:prstGeom>
        </p:spPr>
      </p:pic>
      <p:pic>
        <p:nvPicPr>
          <p:cNvPr id="16" name="Picture 15">
            <a:extLst>
              <a:ext uri="{FF2B5EF4-FFF2-40B4-BE49-F238E27FC236}">
                <a16:creationId xmlns:a16="http://schemas.microsoft.com/office/drawing/2014/main" id="{EE0D56F9-9D6C-4AF2-9A44-FF149BBFFEDB}"/>
              </a:ext>
            </a:extLst>
          </p:cNvPr>
          <p:cNvPicPr>
            <a:picLocks noChangeAspect="1"/>
          </p:cNvPicPr>
          <p:nvPr/>
        </p:nvPicPr>
        <p:blipFill>
          <a:blip r:embed="rId12"/>
          <a:stretch>
            <a:fillRect/>
          </a:stretch>
        </p:blipFill>
        <p:spPr>
          <a:xfrm>
            <a:off x="5205343" y="4599417"/>
            <a:ext cx="1612105" cy="641004"/>
          </a:xfrm>
          <a:prstGeom prst="rect">
            <a:avLst/>
          </a:prstGeom>
        </p:spPr>
      </p:pic>
    </p:spTree>
    <p:extLst>
      <p:ext uri="{BB962C8B-B14F-4D97-AF65-F5344CB8AC3E}">
        <p14:creationId xmlns:p14="http://schemas.microsoft.com/office/powerpoint/2010/main" val="3850894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DE8FA1A-513A-4054-B922-6A3BC0750CAF}"/>
              </a:ext>
            </a:extLst>
          </p:cNvPr>
          <p:cNvSpPr>
            <a:spLocks noGrp="1"/>
          </p:cNvSpPr>
          <p:nvPr>
            <p:ph type="ftr" sz="quarter" idx="11"/>
          </p:nvPr>
        </p:nvSpPr>
        <p:spPr/>
        <p:txBody>
          <a:bodyPr/>
          <a:lstStyle/>
          <a:p>
            <a:r>
              <a:rPr lang="en-IN"/>
              <a:t>Viswambhar Yasa| Computational Material Science | Personal Programming Project| TU Bergakademie Freiberg</a:t>
            </a:r>
          </a:p>
        </p:txBody>
      </p:sp>
      <p:cxnSp>
        <p:nvCxnSpPr>
          <p:cNvPr id="6" name="Straight Connector 5">
            <a:extLst>
              <a:ext uri="{FF2B5EF4-FFF2-40B4-BE49-F238E27FC236}">
                <a16:creationId xmlns:a16="http://schemas.microsoft.com/office/drawing/2014/main" id="{1767F7A0-787D-4577-934F-B55D1C9D65E6}"/>
              </a:ext>
            </a:extLst>
          </p:cNvPr>
          <p:cNvCxnSpPr/>
          <p:nvPr/>
        </p:nvCxnSpPr>
        <p:spPr>
          <a:xfrm>
            <a:off x="0" y="523220"/>
            <a:ext cx="12192000"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0DC89ED-6D72-4333-988E-DB9F235F9D47}"/>
              </a:ext>
            </a:extLst>
          </p:cNvPr>
          <p:cNvSpPr txBox="1"/>
          <p:nvPr/>
        </p:nvSpPr>
        <p:spPr>
          <a:xfrm>
            <a:off x="1956197" y="0"/>
            <a:ext cx="8279606" cy="523220"/>
          </a:xfrm>
          <a:prstGeom prst="rect">
            <a:avLst/>
          </a:prstGeom>
          <a:noFill/>
        </p:spPr>
        <p:txBody>
          <a:bodyPr wrap="square">
            <a:spAutoFit/>
          </a:bodyPr>
          <a:lstStyle/>
          <a:p>
            <a:r>
              <a:rPr lang="en-US" sz="2800" b="1" dirty="0">
                <a:solidFill>
                  <a:schemeClr val="accent1">
                    <a:lumMod val="50000"/>
                  </a:schemeClr>
                </a:solidFill>
                <a:latin typeface="CMCSC10"/>
              </a:rPr>
              <a:t>DETAILS ON THE MODEL AND CODE IMPLEMENTATION</a:t>
            </a:r>
            <a:endParaRPr lang="en-IN" sz="2800" b="1" dirty="0">
              <a:solidFill>
                <a:schemeClr val="accent1">
                  <a:lumMod val="50000"/>
                </a:schemeClr>
              </a:solidFill>
              <a:latin typeface="CMCSC10"/>
            </a:endParaRPr>
          </a:p>
        </p:txBody>
      </p:sp>
      <p:pic>
        <p:nvPicPr>
          <p:cNvPr id="12" name="Picture 11">
            <a:extLst>
              <a:ext uri="{FF2B5EF4-FFF2-40B4-BE49-F238E27FC236}">
                <a16:creationId xmlns:a16="http://schemas.microsoft.com/office/drawing/2014/main" id="{695F341D-637A-41C5-B166-CBE16555C9D0}"/>
              </a:ext>
            </a:extLst>
          </p:cNvPr>
          <p:cNvPicPr>
            <a:picLocks noChangeAspect="1"/>
          </p:cNvPicPr>
          <p:nvPr/>
        </p:nvPicPr>
        <p:blipFill>
          <a:blip r:embed="rId2"/>
          <a:stretch>
            <a:fillRect/>
          </a:stretch>
        </p:blipFill>
        <p:spPr>
          <a:xfrm>
            <a:off x="3655872" y="1171044"/>
            <a:ext cx="3185004" cy="652506"/>
          </a:xfrm>
          <a:prstGeom prst="rect">
            <a:avLst/>
          </a:prstGeom>
        </p:spPr>
      </p:pic>
      <p:sp>
        <p:nvSpPr>
          <p:cNvPr id="13" name="TextBox 12">
            <a:extLst>
              <a:ext uri="{FF2B5EF4-FFF2-40B4-BE49-F238E27FC236}">
                <a16:creationId xmlns:a16="http://schemas.microsoft.com/office/drawing/2014/main" id="{9ED70BF4-2A50-4793-B43E-2B05A9DC4653}"/>
              </a:ext>
            </a:extLst>
          </p:cNvPr>
          <p:cNvSpPr txBox="1"/>
          <p:nvPr/>
        </p:nvSpPr>
        <p:spPr>
          <a:xfrm>
            <a:off x="3551462" y="778114"/>
            <a:ext cx="7674014" cy="369332"/>
          </a:xfrm>
          <a:prstGeom prst="rect">
            <a:avLst/>
          </a:prstGeom>
          <a:noFill/>
        </p:spPr>
        <p:txBody>
          <a:bodyPr wrap="square" rtlCol="0">
            <a:spAutoFit/>
          </a:bodyPr>
          <a:lstStyle/>
          <a:p>
            <a:r>
              <a:rPr lang="en-US" b="1" dirty="0"/>
              <a:t>Element stiffness matrix </a:t>
            </a:r>
            <a:r>
              <a:rPr lang="en-US" dirty="0"/>
              <a:t>formulation is given below, where J=J1*J2</a:t>
            </a:r>
            <a:endParaRPr lang="en-IN" dirty="0"/>
          </a:p>
        </p:txBody>
      </p:sp>
      <p:pic>
        <p:nvPicPr>
          <p:cNvPr id="15" name="Picture 14">
            <a:extLst>
              <a:ext uri="{FF2B5EF4-FFF2-40B4-BE49-F238E27FC236}">
                <a16:creationId xmlns:a16="http://schemas.microsoft.com/office/drawing/2014/main" id="{1C3E7A39-903A-4C91-96B4-0066DAEAA6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441" y="641551"/>
            <a:ext cx="2143125" cy="5724525"/>
          </a:xfrm>
          <a:prstGeom prst="rect">
            <a:avLst/>
          </a:prstGeom>
        </p:spPr>
      </p:pic>
      <p:sp>
        <p:nvSpPr>
          <p:cNvPr id="16" name="TextBox 15">
            <a:extLst>
              <a:ext uri="{FF2B5EF4-FFF2-40B4-BE49-F238E27FC236}">
                <a16:creationId xmlns:a16="http://schemas.microsoft.com/office/drawing/2014/main" id="{22F9E7B3-FCE1-46AC-98C0-5D6FA80509F1}"/>
              </a:ext>
            </a:extLst>
          </p:cNvPr>
          <p:cNvSpPr txBox="1"/>
          <p:nvPr/>
        </p:nvSpPr>
        <p:spPr>
          <a:xfrm>
            <a:off x="3551462" y="1932971"/>
            <a:ext cx="7951808" cy="1200329"/>
          </a:xfrm>
          <a:prstGeom prst="rect">
            <a:avLst/>
          </a:prstGeom>
          <a:noFill/>
        </p:spPr>
        <p:txBody>
          <a:bodyPr wrap="square" rtlCol="0">
            <a:spAutoFit/>
          </a:bodyPr>
          <a:lstStyle/>
          <a:p>
            <a:pPr algn="just"/>
            <a:r>
              <a:rPr lang="en-US" dirty="0"/>
              <a:t>The </a:t>
            </a:r>
            <a:r>
              <a:rPr lang="en-US" b="1" dirty="0"/>
              <a:t>Strain-displacement matrix B </a:t>
            </a:r>
            <a:r>
              <a:rPr lang="en-US" dirty="0"/>
              <a:t>is</a:t>
            </a:r>
            <a:r>
              <a:rPr lang="en-US" sz="1800" b="0" i="0" u="none" strike="noStrike" baseline="0" dirty="0"/>
              <a:t> a function of derivatives in global co-ordinates and gauss quadrature can be applied only in normalized co-ordinate system. The below relation transform normalized derivatives to co-ordinate derivatives using </a:t>
            </a:r>
            <a:r>
              <a:rPr lang="en-IN" sz="1800" b="0" i="0" u="none" strike="noStrike" baseline="0" dirty="0"/>
              <a:t>Jacobian1.</a:t>
            </a:r>
            <a:r>
              <a:rPr lang="en-US" dirty="0"/>
              <a:t> </a:t>
            </a:r>
            <a:endParaRPr lang="en-IN" dirty="0"/>
          </a:p>
        </p:txBody>
      </p:sp>
      <p:pic>
        <p:nvPicPr>
          <p:cNvPr id="18" name="Picture 17">
            <a:extLst>
              <a:ext uri="{FF2B5EF4-FFF2-40B4-BE49-F238E27FC236}">
                <a16:creationId xmlns:a16="http://schemas.microsoft.com/office/drawing/2014/main" id="{6256BECC-29B9-4471-B5E9-28714A829033}"/>
              </a:ext>
            </a:extLst>
          </p:cNvPr>
          <p:cNvPicPr>
            <a:picLocks noChangeAspect="1"/>
          </p:cNvPicPr>
          <p:nvPr/>
        </p:nvPicPr>
        <p:blipFill>
          <a:blip r:embed="rId4"/>
          <a:stretch>
            <a:fillRect/>
          </a:stretch>
        </p:blipFill>
        <p:spPr>
          <a:xfrm>
            <a:off x="3723314" y="3180497"/>
            <a:ext cx="2708476" cy="601884"/>
          </a:xfrm>
          <a:prstGeom prst="rect">
            <a:avLst/>
          </a:prstGeom>
        </p:spPr>
      </p:pic>
      <p:sp>
        <p:nvSpPr>
          <p:cNvPr id="22" name="TextBox 21">
            <a:extLst>
              <a:ext uri="{FF2B5EF4-FFF2-40B4-BE49-F238E27FC236}">
                <a16:creationId xmlns:a16="http://schemas.microsoft.com/office/drawing/2014/main" id="{4589C84D-AA57-493F-B7E1-5FD9975B2BEC}"/>
              </a:ext>
            </a:extLst>
          </p:cNvPr>
          <p:cNvSpPr txBox="1"/>
          <p:nvPr/>
        </p:nvSpPr>
        <p:spPr>
          <a:xfrm>
            <a:off x="3594118" y="3971347"/>
            <a:ext cx="7774352" cy="1200329"/>
          </a:xfrm>
          <a:prstGeom prst="rect">
            <a:avLst/>
          </a:prstGeom>
          <a:noFill/>
        </p:spPr>
        <p:txBody>
          <a:bodyPr wrap="square">
            <a:spAutoFit/>
          </a:bodyPr>
          <a:lstStyle/>
          <a:p>
            <a:r>
              <a:rPr lang="en-US" sz="1800" b="0" i="0" u="none" strike="noStrike" baseline="0" dirty="0"/>
              <a:t>R</a:t>
            </a:r>
            <a:r>
              <a:rPr lang="en-US" sz="1050" dirty="0"/>
              <a:t>m</a:t>
            </a:r>
            <a:r>
              <a:rPr lang="en-US" sz="1050" b="0" i="0" u="none" strike="noStrike" baseline="0" dirty="0"/>
              <a:t>,</a:t>
            </a:r>
            <a:r>
              <a:rPr lang="en-US" sz="1050" dirty="0"/>
              <a:t>j</a:t>
            </a:r>
            <a:r>
              <a:rPr lang="en-US" sz="1050" b="0" i="0" u="none" strike="noStrike" baseline="0" dirty="0"/>
              <a:t>  </a:t>
            </a:r>
            <a:r>
              <a:rPr lang="en-US" sz="1800" b="0" i="0" u="none" strike="noStrike" baseline="0" dirty="0"/>
              <a:t>are the derivatives of trivariant basis functions</a:t>
            </a:r>
          </a:p>
          <a:p>
            <a:r>
              <a:rPr lang="en-US" dirty="0"/>
              <a:t>To perform element routine </a:t>
            </a:r>
            <a:r>
              <a:rPr lang="en-US" sz="1800" b="0" i="0" u="none" strike="noStrike" baseline="0" dirty="0"/>
              <a:t>the following python function are built.</a:t>
            </a:r>
          </a:p>
          <a:p>
            <a:pPr marL="342900" indent="-342900">
              <a:buAutoNum type="arabicParenR"/>
            </a:pPr>
            <a:r>
              <a:rPr lang="en-US" sz="1800" b="0" i="0" u="none" strike="noStrike" baseline="0" dirty="0"/>
              <a:t>Gauss </a:t>
            </a:r>
            <a:r>
              <a:rPr lang="fr-FR" sz="1800" b="0" i="0" u="none" strike="noStrike" baseline="0" dirty="0"/>
              <a:t>quadrature, 2) Jacobian, 3) strain displacement, 4) Compliance matrix, </a:t>
            </a:r>
          </a:p>
          <a:p>
            <a:r>
              <a:rPr lang="fr-FR" sz="1800" b="0" i="0" u="none" strike="noStrike" baseline="0" dirty="0"/>
              <a:t>5) element </a:t>
            </a:r>
            <a:r>
              <a:rPr lang="en-IN" sz="1800" b="0" i="0" u="none" strike="noStrike" baseline="0" dirty="0"/>
              <a:t>routine.</a:t>
            </a:r>
            <a:endParaRPr lang="en-IN" dirty="0"/>
          </a:p>
        </p:txBody>
      </p:sp>
      <p:sp>
        <p:nvSpPr>
          <p:cNvPr id="25" name="TextBox 24">
            <a:extLst>
              <a:ext uri="{FF2B5EF4-FFF2-40B4-BE49-F238E27FC236}">
                <a16:creationId xmlns:a16="http://schemas.microsoft.com/office/drawing/2014/main" id="{EC3BB79E-5B82-452B-875D-5E6BA5FC203A}"/>
              </a:ext>
            </a:extLst>
          </p:cNvPr>
          <p:cNvSpPr txBox="1"/>
          <p:nvPr/>
        </p:nvSpPr>
        <p:spPr>
          <a:xfrm>
            <a:off x="4108731" y="5227699"/>
            <a:ext cx="7394539" cy="954107"/>
          </a:xfrm>
          <a:prstGeom prst="rect">
            <a:avLst/>
          </a:prstGeom>
          <a:noFill/>
        </p:spPr>
        <p:txBody>
          <a:bodyPr wrap="square">
            <a:spAutoFit/>
          </a:bodyPr>
          <a:lstStyle/>
          <a:p>
            <a:r>
              <a:rPr lang="en-IN" sz="1400" b="1" i="1" dirty="0">
                <a:solidFill>
                  <a:srgbClr val="0070C0"/>
                </a:solidFill>
                <a:latin typeface="CMCSC10"/>
              </a:rPr>
              <a:t>def gauss_quadrature(p,q,r):</a:t>
            </a:r>
          </a:p>
          <a:p>
            <a:r>
              <a:rPr lang="en-IN" sz="1400" b="1" i="1" dirty="0">
                <a:solidFill>
                  <a:srgbClr val="0070C0"/>
                </a:solidFill>
                <a:latin typeface="CMCSC10"/>
              </a:rPr>
              <a:t>def Compliance_matrix(E=100000,v=0.3):</a:t>
            </a:r>
          </a:p>
          <a:p>
            <a:r>
              <a:rPr lang="en-IN" sz="1400" b="1" i="1" dirty="0">
                <a:solidFill>
                  <a:srgbClr val="0070C0"/>
                </a:solidFill>
                <a:latin typeface="CMCSC10"/>
              </a:rPr>
              <a:t>def element_routine(X,Y,Z,weights,E,v,Uspan,…,,xdegree,xknot_vector,….,zdegree,zknot_vector):</a:t>
            </a:r>
          </a:p>
          <a:p>
            <a:r>
              <a:rPr lang="en-IN" sz="1400" b="1" i="1" dirty="0">
                <a:solidFill>
                  <a:srgbClr val="0070C0"/>
                </a:solidFill>
                <a:latin typeface="CMCSC10"/>
              </a:rPr>
              <a:t>def strain_displacement(Xi,Eta,Neta,jacobian1,det_jacobian1,DR_DXi,nurbs,nn):</a:t>
            </a:r>
          </a:p>
        </p:txBody>
      </p:sp>
      <p:sp>
        <p:nvSpPr>
          <p:cNvPr id="27" name="TextBox 26">
            <a:extLst>
              <a:ext uri="{FF2B5EF4-FFF2-40B4-BE49-F238E27FC236}">
                <a16:creationId xmlns:a16="http://schemas.microsoft.com/office/drawing/2014/main" id="{C6F4E02E-008D-4012-BB51-E8D6650477E5}"/>
              </a:ext>
            </a:extLst>
          </p:cNvPr>
          <p:cNvSpPr txBox="1"/>
          <p:nvPr/>
        </p:nvSpPr>
        <p:spPr>
          <a:xfrm>
            <a:off x="2737308" y="6113751"/>
            <a:ext cx="3358692" cy="307777"/>
          </a:xfrm>
          <a:prstGeom prst="rect">
            <a:avLst/>
          </a:prstGeom>
          <a:noFill/>
        </p:spPr>
        <p:txBody>
          <a:bodyPr wrap="square">
            <a:spAutoFit/>
          </a:bodyPr>
          <a:lstStyle/>
          <a:p>
            <a:endParaRPr lang="en-IN" sz="1400" b="1" i="1" dirty="0">
              <a:solidFill>
                <a:srgbClr val="0070C0"/>
              </a:solidFill>
              <a:latin typeface="CMCSC10"/>
            </a:endParaRPr>
          </a:p>
        </p:txBody>
      </p:sp>
      <p:pic>
        <p:nvPicPr>
          <p:cNvPr id="30" name="Picture 29">
            <a:extLst>
              <a:ext uri="{FF2B5EF4-FFF2-40B4-BE49-F238E27FC236}">
                <a16:creationId xmlns:a16="http://schemas.microsoft.com/office/drawing/2014/main" id="{293BCF00-E3C1-4A67-88FB-858C803329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141" y="6118640"/>
            <a:ext cx="645351" cy="641729"/>
          </a:xfrm>
          <a:prstGeom prst="rect">
            <a:avLst/>
          </a:prstGeom>
        </p:spPr>
      </p:pic>
      <p:pic>
        <p:nvPicPr>
          <p:cNvPr id="31" name="Picture 30">
            <a:extLst>
              <a:ext uri="{FF2B5EF4-FFF2-40B4-BE49-F238E27FC236}">
                <a16:creationId xmlns:a16="http://schemas.microsoft.com/office/drawing/2014/main" id="{490D1E81-3872-465D-B790-60C71149BB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76870" y="6181806"/>
            <a:ext cx="1046772" cy="626973"/>
          </a:xfrm>
          <a:prstGeom prst="rect">
            <a:avLst/>
          </a:prstGeom>
        </p:spPr>
      </p:pic>
      <p:sp>
        <p:nvSpPr>
          <p:cNvPr id="32" name="Slide Number Placeholder 18">
            <a:extLst>
              <a:ext uri="{FF2B5EF4-FFF2-40B4-BE49-F238E27FC236}">
                <a16:creationId xmlns:a16="http://schemas.microsoft.com/office/drawing/2014/main" id="{90C50AE8-EA6C-402C-B6D1-217F50B425B3}"/>
              </a:ext>
            </a:extLst>
          </p:cNvPr>
          <p:cNvSpPr>
            <a:spLocks noGrp="1"/>
          </p:cNvSpPr>
          <p:nvPr>
            <p:ph type="sldNum" sz="quarter" idx="12"/>
          </p:nvPr>
        </p:nvSpPr>
        <p:spPr>
          <a:xfrm>
            <a:off x="8559800" y="6356350"/>
            <a:ext cx="2037080" cy="365125"/>
          </a:xfrm>
        </p:spPr>
        <p:txBody>
          <a:bodyPr/>
          <a:lstStyle/>
          <a:p>
            <a:fld id="{8AA12C9F-78CD-4D38-A4B0-31BC9A604612}" type="slidenum">
              <a:rPr lang="en-IN" smtClean="0"/>
              <a:t>7</a:t>
            </a:fld>
            <a:endParaRPr lang="en-IN" dirty="0"/>
          </a:p>
        </p:txBody>
      </p:sp>
      <p:pic>
        <p:nvPicPr>
          <p:cNvPr id="3" name="Picture 2">
            <a:extLst>
              <a:ext uri="{FF2B5EF4-FFF2-40B4-BE49-F238E27FC236}">
                <a16:creationId xmlns:a16="http://schemas.microsoft.com/office/drawing/2014/main" id="{0E11060B-091A-46AD-BEC8-63DD7FA67704}"/>
              </a:ext>
            </a:extLst>
          </p:cNvPr>
          <p:cNvPicPr>
            <a:picLocks noChangeAspect="1"/>
          </p:cNvPicPr>
          <p:nvPr/>
        </p:nvPicPr>
        <p:blipFill>
          <a:blip r:embed="rId7"/>
          <a:stretch>
            <a:fillRect/>
          </a:stretch>
        </p:blipFill>
        <p:spPr>
          <a:xfrm>
            <a:off x="6595692" y="2801504"/>
            <a:ext cx="4907578" cy="1271823"/>
          </a:xfrm>
          <a:prstGeom prst="rect">
            <a:avLst/>
          </a:prstGeom>
        </p:spPr>
      </p:pic>
    </p:spTree>
    <p:extLst>
      <p:ext uri="{BB962C8B-B14F-4D97-AF65-F5344CB8AC3E}">
        <p14:creationId xmlns:p14="http://schemas.microsoft.com/office/powerpoint/2010/main" val="890827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CE1B2DC-F318-45AD-AA4F-7C06C4BC3D98}"/>
              </a:ext>
            </a:extLst>
          </p:cNvPr>
          <p:cNvSpPr>
            <a:spLocks noGrp="1"/>
          </p:cNvSpPr>
          <p:nvPr>
            <p:ph type="ftr" sz="quarter" idx="11"/>
          </p:nvPr>
        </p:nvSpPr>
        <p:spPr/>
        <p:txBody>
          <a:bodyPr/>
          <a:lstStyle/>
          <a:p>
            <a:r>
              <a:rPr lang="en-IN"/>
              <a:t>Viswambhar Yasa| Computational Material Science | Personal Programming Project| TU Bergakademie Freiberg</a:t>
            </a:r>
          </a:p>
        </p:txBody>
      </p:sp>
      <p:cxnSp>
        <p:nvCxnSpPr>
          <p:cNvPr id="6" name="Straight Connector 5">
            <a:extLst>
              <a:ext uri="{FF2B5EF4-FFF2-40B4-BE49-F238E27FC236}">
                <a16:creationId xmlns:a16="http://schemas.microsoft.com/office/drawing/2014/main" id="{4FB80D63-D02A-41C9-969C-5CC26B0091CF}"/>
              </a:ext>
            </a:extLst>
          </p:cNvPr>
          <p:cNvCxnSpPr/>
          <p:nvPr/>
        </p:nvCxnSpPr>
        <p:spPr>
          <a:xfrm>
            <a:off x="0" y="523220"/>
            <a:ext cx="12192000"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391317-9C3E-4AF2-8A20-2903C09490D4}"/>
              </a:ext>
            </a:extLst>
          </p:cNvPr>
          <p:cNvSpPr txBox="1"/>
          <p:nvPr/>
        </p:nvSpPr>
        <p:spPr>
          <a:xfrm>
            <a:off x="1956197" y="0"/>
            <a:ext cx="8279606" cy="523220"/>
          </a:xfrm>
          <a:prstGeom prst="rect">
            <a:avLst/>
          </a:prstGeom>
          <a:noFill/>
        </p:spPr>
        <p:txBody>
          <a:bodyPr wrap="square">
            <a:spAutoFit/>
          </a:bodyPr>
          <a:lstStyle/>
          <a:p>
            <a:r>
              <a:rPr lang="en-US" sz="2800" b="1" dirty="0">
                <a:solidFill>
                  <a:schemeClr val="accent1">
                    <a:lumMod val="50000"/>
                  </a:schemeClr>
                </a:solidFill>
                <a:latin typeface="CMCSC10"/>
              </a:rPr>
              <a:t>DETAILS ON THE MODEL AND CODE IMPLEMENTATION</a:t>
            </a:r>
            <a:endParaRPr lang="en-IN" sz="2800" b="1" dirty="0">
              <a:solidFill>
                <a:schemeClr val="accent1">
                  <a:lumMod val="50000"/>
                </a:schemeClr>
              </a:solidFill>
              <a:latin typeface="CMCSC10"/>
            </a:endParaRPr>
          </a:p>
        </p:txBody>
      </p:sp>
      <p:sp>
        <p:nvSpPr>
          <p:cNvPr id="11" name="TextBox 10">
            <a:extLst>
              <a:ext uri="{FF2B5EF4-FFF2-40B4-BE49-F238E27FC236}">
                <a16:creationId xmlns:a16="http://schemas.microsoft.com/office/drawing/2014/main" id="{C0B473F9-0F5E-45D7-A2A3-E6A6B8CE0AD6}"/>
              </a:ext>
            </a:extLst>
          </p:cNvPr>
          <p:cNvSpPr txBox="1"/>
          <p:nvPr/>
        </p:nvSpPr>
        <p:spPr>
          <a:xfrm>
            <a:off x="729266" y="651528"/>
            <a:ext cx="10733468" cy="923330"/>
          </a:xfrm>
          <a:prstGeom prst="rect">
            <a:avLst/>
          </a:prstGeom>
          <a:noFill/>
        </p:spPr>
        <p:txBody>
          <a:bodyPr wrap="square">
            <a:spAutoFit/>
          </a:bodyPr>
          <a:lstStyle/>
          <a:p>
            <a:pPr algn="l"/>
            <a:r>
              <a:rPr lang="en-US" sz="1800" b="1" i="0" u="none" strike="noStrike" baseline="0" dirty="0"/>
              <a:t>Topology optimization </a:t>
            </a:r>
            <a:r>
              <a:rPr lang="en-US" sz="1800" b="0" i="0" u="none" strike="noStrike" baseline="0" dirty="0"/>
              <a:t>can be described as binary compliance problem which is use to find a "black and white" layout that minimizes the compliance subjected to </a:t>
            </a:r>
            <a:r>
              <a:rPr lang="en-IN" sz="1800" b="0" i="0" u="none" strike="noStrike" baseline="0" dirty="0"/>
              <a:t>volume constrain. We implement density-based approach known as </a:t>
            </a:r>
            <a:r>
              <a:rPr lang="en-US" sz="1800" b="1" i="0" u="none" strike="noStrike" baseline="0" dirty="0"/>
              <a:t>Solid Isotropic Material with Penalization </a:t>
            </a:r>
            <a:r>
              <a:rPr lang="en-US" sz="1800" b="0" i="0" u="none" strike="noStrike" baseline="0" dirty="0"/>
              <a:t>(SIMP) a penalization method.</a:t>
            </a:r>
            <a:endParaRPr lang="en-IN" dirty="0"/>
          </a:p>
        </p:txBody>
      </p:sp>
      <p:pic>
        <p:nvPicPr>
          <p:cNvPr id="15" name="Picture 14">
            <a:extLst>
              <a:ext uri="{FF2B5EF4-FFF2-40B4-BE49-F238E27FC236}">
                <a16:creationId xmlns:a16="http://schemas.microsoft.com/office/drawing/2014/main" id="{905DD7F4-557B-4707-846F-358E70507FD5}"/>
              </a:ext>
            </a:extLst>
          </p:cNvPr>
          <p:cNvPicPr>
            <a:picLocks noChangeAspect="1"/>
          </p:cNvPicPr>
          <p:nvPr/>
        </p:nvPicPr>
        <p:blipFill>
          <a:blip r:embed="rId2"/>
          <a:stretch>
            <a:fillRect/>
          </a:stretch>
        </p:blipFill>
        <p:spPr>
          <a:xfrm>
            <a:off x="8746510" y="1475813"/>
            <a:ext cx="1905165" cy="533446"/>
          </a:xfrm>
          <a:prstGeom prst="rect">
            <a:avLst/>
          </a:prstGeom>
        </p:spPr>
      </p:pic>
      <p:sp>
        <p:nvSpPr>
          <p:cNvPr id="16" name="TextBox 15">
            <a:extLst>
              <a:ext uri="{FF2B5EF4-FFF2-40B4-BE49-F238E27FC236}">
                <a16:creationId xmlns:a16="http://schemas.microsoft.com/office/drawing/2014/main" id="{CA46E1E7-18FF-4E74-A22B-A6314D5E4B5A}"/>
              </a:ext>
            </a:extLst>
          </p:cNvPr>
          <p:cNvSpPr txBox="1"/>
          <p:nvPr/>
        </p:nvSpPr>
        <p:spPr>
          <a:xfrm flipH="1">
            <a:off x="6774762" y="1596168"/>
            <a:ext cx="2854962" cy="307777"/>
          </a:xfrm>
          <a:prstGeom prst="rect">
            <a:avLst/>
          </a:prstGeom>
          <a:noFill/>
        </p:spPr>
        <p:txBody>
          <a:bodyPr wrap="square" rtlCol="0">
            <a:spAutoFit/>
          </a:bodyPr>
          <a:lstStyle/>
          <a:p>
            <a:r>
              <a:rPr lang="en-US" sz="1400" dirty="0">
                <a:latin typeface="+mj-lt"/>
              </a:rPr>
              <a:t>Where element density is</a:t>
            </a:r>
            <a:endParaRPr lang="en-IN" sz="1400" dirty="0">
              <a:latin typeface="+mj-lt"/>
            </a:endParaRPr>
          </a:p>
        </p:txBody>
      </p:sp>
      <p:sp>
        <p:nvSpPr>
          <p:cNvPr id="18" name="TextBox 17">
            <a:extLst>
              <a:ext uri="{FF2B5EF4-FFF2-40B4-BE49-F238E27FC236}">
                <a16:creationId xmlns:a16="http://schemas.microsoft.com/office/drawing/2014/main" id="{BB34944F-93B3-4C6B-8581-3D60D209170A}"/>
              </a:ext>
            </a:extLst>
          </p:cNvPr>
          <p:cNvSpPr txBox="1"/>
          <p:nvPr/>
        </p:nvSpPr>
        <p:spPr>
          <a:xfrm>
            <a:off x="2048794" y="2079707"/>
            <a:ext cx="7998460" cy="646331"/>
          </a:xfrm>
          <a:prstGeom prst="rect">
            <a:avLst/>
          </a:prstGeom>
          <a:noFill/>
        </p:spPr>
        <p:txBody>
          <a:bodyPr wrap="square">
            <a:spAutoFit/>
          </a:bodyPr>
          <a:lstStyle/>
          <a:p>
            <a:pPr algn="l"/>
            <a:r>
              <a:rPr lang="en-US" sz="1800" b="0" i="0" u="none" strike="noStrike" baseline="0" dirty="0"/>
              <a:t>IN IGA, the element densities are approximated by the NURBS basis functions over a</a:t>
            </a:r>
          </a:p>
          <a:p>
            <a:pPr algn="l"/>
            <a:r>
              <a:rPr lang="en-IN" dirty="0"/>
              <a:t>p</a:t>
            </a:r>
            <a:r>
              <a:rPr lang="en-IN" sz="1800" b="0" i="0" u="none" strike="noStrike" baseline="0" dirty="0"/>
              <a:t>atch which enable us to have close </a:t>
            </a:r>
            <a:r>
              <a:rPr lang="en-US" sz="1800" b="0" i="0" u="none" strike="noStrike" baseline="0" dirty="0"/>
              <a:t>association of geometry with element density</a:t>
            </a:r>
            <a:r>
              <a:rPr lang="en-IN" sz="1800" b="0" i="0" u="none" strike="noStrike" baseline="0" dirty="0"/>
              <a:t>.</a:t>
            </a:r>
            <a:endParaRPr lang="en-IN" dirty="0"/>
          </a:p>
        </p:txBody>
      </p:sp>
      <p:sp>
        <p:nvSpPr>
          <p:cNvPr id="22" name="TextBox 21">
            <a:extLst>
              <a:ext uri="{FF2B5EF4-FFF2-40B4-BE49-F238E27FC236}">
                <a16:creationId xmlns:a16="http://schemas.microsoft.com/office/drawing/2014/main" id="{89709658-31B7-46D8-B8A3-9E33087B05C1}"/>
              </a:ext>
            </a:extLst>
          </p:cNvPr>
          <p:cNvSpPr txBox="1"/>
          <p:nvPr/>
        </p:nvSpPr>
        <p:spPr>
          <a:xfrm>
            <a:off x="1173914" y="3369795"/>
            <a:ext cx="9844171" cy="923330"/>
          </a:xfrm>
          <a:prstGeom prst="rect">
            <a:avLst/>
          </a:prstGeom>
          <a:noFill/>
        </p:spPr>
        <p:txBody>
          <a:bodyPr wrap="square">
            <a:spAutoFit/>
          </a:bodyPr>
          <a:lstStyle/>
          <a:p>
            <a:pPr algn="just"/>
            <a:r>
              <a:rPr lang="en-US" sz="1800" b="0" i="0" u="none" strike="noStrike" baseline="0" dirty="0"/>
              <a:t>where </a:t>
            </a:r>
            <a:r>
              <a:rPr lang="en-US" sz="1800" b="1" i="0" u="none" strike="noStrike" baseline="0" dirty="0"/>
              <a:t>E</a:t>
            </a:r>
            <a:r>
              <a:rPr lang="en-US" sz="1050" b="1" i="0" u="none" strike="noStrike" baseline="0" dirty="0"/>
              <a:t>0</a:t>
            </a:r>
            <a:r>
              <a:rPr lang="en-US" sz="1050" b="0" i="0" u="none" strike="noStrike" baseline="0" dirty="0"/>
              <a:t> </a:t>
            </a:r>
            <a:r>
              <a:rPr lang="en-US" sz="1800" b="0" i="0" u="none" strike="noStrike" baseline="0" dirty="0"/>
              <a:t>is the elastic modulus of material, </a:t>
            </a:r>
            <a:r>
              <a:rPr lang="en-US" sz="1800" b="1" i="0" u="none" strike="noStrike" baseline="0" dirty="0"/>
              <a:t>E</a:t>
            </a:r>
            <a:r>
              <a:rPr lang="en-US" sz="1050" b="1" i="0" u="none" strike="noStrike" baseline="0" dirty="0"/>
              <a:t>min</a:t>
            </a:r>
            <a:r>
              <a:rPr lang="en-US" sz="1050" b="0" i="0" u="none" strike="noStrike" baseline="0" dirty="0"/>
              <a:t> </a:t>
            </a:r>
            <a:r>
              <a:rPr lang="en-US" sz="1800" b="0" i="0" u="none" strike="noStrike" baseline="0" dirty="0"/>
              <a:t>is the minimum elastic modulus of the void region which prevents stiffness matrix singularity. </a:t>
            </a:r>
            <a:r>
              <a:rPr lang="en-US" sz="1800" b="1" i="0" u="none" strike="noStrike" baseline="0" dirty="0"/>
              <a:t>P</a:t>
            </a:r>
            <a:r>
              <a:rPr lang="en-US" sz="1800" b="0" i="0" u="none" strike="noStrike" baseline="0" dirty="0"/>
              <a:t> is the penalization factor introduced to ensure black and white layout. </a:t>
            </a:r>
            <a:r>
              <a:rPr lang="en-US" sz="1800" b="1" i="0" u="none" strike="noStrike" baseline="0" dirty="0"/>
              <a:t>R </a:t>
            </a:r>
            <a:r>
              <a:rPr lang="en-US" sz="1800" i="0" u="none" strike="noStrike" baseline="0" dirty="0"/>
              <a:t>are the trivariant basis function and x{ij} are the nodal densities.</a:t>
            </a:r>
            <a:endParaRPr lang="en-IN" b="1" dirty="0"/>
          </a:p>
        </p:txBody>
      </p:sp>
      <p:sp>
        <p:nvSpPr>
          <p:cNvPr id="24" name="TextBox 23">
            <a:extLst>
              <a:ext uri="{FF2B5EF4-FFF2-40B4-BE49-F238E27FC236}">
                <a16:creationId xmlns:a16="http://schemas.microsoft.com/office/drawing/2014/main" id="{F1D0E179-ADCD-4FAF-9D71-A73289F61B58}"/>
              </a:ext>
            </a:extLst>
          </p:cNvPr>
          <p:cNvSpPr txBox="1"/>
          <p:nvPr/>
        </p:nvSpPr>
        <p:spPr>
          <a:xfrm>
            <a:off x="750470" y="4336309"/>
            <a:ext cx="9679550" cy="369332"/>
          </a:xfrm>
          <a:prstGeom prst="rect">
            <a:avLst/>
          </a:prstGeom>
          <a:noFill/>
        </p:spPr>
        <p:txBody>
          <a:bodyPr wrap="square">
            <a:spAutoFit/>
          </a:bodyPr>
          <a:lstStyle/>
          <a:p>
            <a:pPr algn="l"/>
            <a:r>
              <a:rPr lang="en-US" sz="1800" b="1" i="0" u="none" strike="noStrike" baseline="0" dirty="0">
                <a:latin typeface="CMCSC10"/>
              </a:rPr>
              <a:t>The mathematical formulation of the optimization problem reads as follows</a:t>
            </a:r>
            <a:r>
              <a:rPr lang="en-US" sz="1800" b="0" i="0" u="none" strike="noStrike" baseline="0" dirty="0">
                <a:latin typeface="CMR12"/>
              </a:rPr>
              <a:t>:</a:t>
            </a:r>
            <a:endParaRPr lang="en-IN" dirty="0"/>
          </a:p>
        </p:txBody>
      </p:sp>
      <p:sp>
        <p:nvSpPr>
          <p:cNvPr id="30" name="TextBox 29">
            <a:extLst>
              <a:ext uri="{FF2B5EF4-FFF2-40B4-BE49-F238E27FC236}">
                <a16:creationId xmlns:a16="http://schemas.microsoft.com/office/drawing/2014/main" id="{B4E531EF-580A-4264-813F-AEF2B4DDFB1F}"/>
              </a:ext>
            </a:extLst>
          </p:cNvPr>
          <p:cNvSpPr txBox="1"/>
          <p:nvPr/>
        </p:nvSpPr>
        <p:spPr>
          <a:xfrm>
            <a:off x="5778500" y="4939969"/>
            <a:ext cx="5387340" cy="738664"/>
          </a:xfrm>
          <a:prstGeom prst="rect">
            <a:avLst/>
          </a:prstGeom>
          <a:noFill/>
        </p:spPr>
        <p:txBody>
          <a:bodyPr wrap="square">
            <a:spAutoFit/>
          </a:bodyPr>
          <a:lstStyle/>
          <a:p>
            <a:pPr algn="l"/>
            <a:r>
              <a:rPr lang="en-US" sz="1400" b="0" i="0" u="none" strike="noStrike" baseline="0" dirty="0">
                <a:latin typeface="+mj-lt"/>
              </a:rPr>
              <a:t>Where </a:t>
            </a:r>
            <a:r>
              <a:rPr lang="en-US" sz="1400" b="1" i="0" u="none" strike="noStrike" baseline="0" dirty="0">
                <a:latin typeface="+mj-lt"/>
              </a:rPr>
              <a:t>C</a:t>
            </a:r>
            <a:r>
              <a:rPr lang="en-US" sz="1400" b="0" i="0" u="none" strike="noStrike" baseline="0" dirty="0">
                <a:latin typeface="+mj-lt"/>
              </a:rPr>
              <a:t> is compliance, </a:t>
            </a:r>
            <a:r>
              <a:rPr lang="en-US" sz="1400" b="1" i="0" u="none" strike="noStrike" baseline="0" dirty="0">
                <a:latin typeface="+mj-lt"/>
              </a:rPr>
              <a:t>k0</a:t>
            </a:r>
            <a:r>
              <a:rPr lang="en-US" sz="1400" b="0" i="0" u="none" strike="noStrike" baseline="0" dirty="0">
                <a:latin typeface="+mj-lt"/>
              </a:rPr>
              <a:t> is the element stiffness matrix, </a:t>
            </a:r>
            <a:r>
              <a:rPr lang="en-US" sz="1400" b="1" i="0" u="none" strike="noStrike" baseline="0" dirty="0">
                <a:latin typeface="+mj-lt"/>
              </a:rPr>
              <a:t>N </a:t>
            </a:r>
            <a:r>
              <a:rPr lang="en-US" sz="1400" b="0" i="0" u="none" strike="noStrike" baseline="0" dirty="0">
                <a:latin typeface="+mj-lt"/>
              </a:rPr>
              <a:t>number of elements, </a:t>
            </a:r>
            <a:r>
              <a:rPr lang="en-US" sz="1400" b="1" i="0" u="none" strike="noStrike" baseline="0" dirty="0">
                <a:latin typeface="+mj-lt"/>
              </a:rPr>
              <a:t>V(x)</a:t>
            </a:r>
            <a:r>
              <a:rPr lang="en-US" sz="1400" b="0" i="0" u="none" strike="noStrike" baseline="0" dirty="0">
                <a:latin typeface="+mj-lt"/>
              </a:rPr>
              <a:t> and </a:t>
            </a:r>
            <a:r>
              <a:rPr lang="en-US" sz="1400" b="1" i="0" u="none" strike="noStrike" baseline="0" dirty="0">
                <a:latin typeface="+mj-lt"/>
              </a:rPr>
              <a:t>V0</a:t>
            </a:r>
            <a:r>
              <a:rPr lang="en-US" sz="1400" b="0" i="0" u="none" strike="noStrike" baseline="0" dirty="0">
                <a:latin typeface="+mj-lt"/>
              </a:rPr>
              <a:t> are the material volume and design volume. </a:t>
            </a:r>
            <a:r>
              <a:rPr lang="en-US" sz="1400" b="1" i="0" u="none" strike="noStrike" baseline="0" dirty="0">
                <a:latin typeface="+mj-lt"/>
              </a:rPr>
              <a:t>f</a:t>
            </a:r>
            <a:r>
              <a:rPr lang="en-US" sz="1400" b="0" i="0" u="none" strike="noStrike" baseline="0" dirty="0">
                <a:latin typeface="+mj-lt"/>
              </a:rPr>
              <a:t> is the prescribed volume </a:t>
            </a:r>
            <a:r>
              <a:rPr lang="en-IN" sz="1400" b="0" i="0" u="none" strike="noStrike" baseline="0" dirty="0">
                <a:latin typeface="+mj-lt"/>
              </a:rPr>
              <a:t>fraction.</a:t>
            </a:r>
            <a:endParaRPr lang="en-IN" sz="1400" dirty="0">
              <a:latin typeface="+mj-lt"/>
            </a:endParaRPr>
          </a:p>
        </p:txBody>
      </p:sp>
      <p:pic>
        <p:nvPicPr>
          <p:cNvPr id="31" name="Picture 30">
            <a:extLst>
              <a:ext uri="{FF2B5EF4-FFF2-40B4-BE49-F238E27FC236}">
                <a16:creationId xmlns:a16="http://schemas.microsoft.com/office/drawing/2014/main" id="{B7CEA67C-64C6-45DA-B458-C689791A7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41" y="6118640"/>
            <a:ext cx="645351" cy="641729"/>
          </a:xfrm>
          <a:prstGeom prst="rect">
            <a:avLst/>
          </a:prstGeom>
        </p:spPr>
      </p:pic>
      <p:pic>
        <p:nvPicPr>
          <p:cNvPr id="32" name="Picture 31">
            <a:extLst>
              <a:ext uri="{FF2B5EF4-FFF2-40B4-BE49-F238E27FC236}">
                <a16:creationId xmlns:a16="http://schemas.microsoft.com/office/drawing/2014/main" id="{D267F5E2-FA43-4D2A-8FEC-F16CB22C2A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6870" y="6181806"/>
            <a:ext cx="1046772" cy="626973"/>
          </a:xfrm>
          <a:prstGeom prst="rect">
            <a:avLst/>
          </a:prstGeom>
        </p:spPr>
      </p:pic>
      <p:sp>
        <p:nvSpPr>
          <p:cNvPr id="33" name="Slide Number Placeholder 18">
            <a:extLst>
              <a:ext uri="{FF2B5EF4-FFF2-40B4-BE49-F238E27FC236}">
                <a16:creationId xmlns:a16="http://schemas.microsoft.com/office/drawing/2014/main" id="{71E5EA80-7097-4E8F-B923-DC87B5F1D9E5}"/>
              </a:ext>
            </a:extLst>
          </p:cNvPr>
          <p:cNvSpPr>
            <a:spLocks noGrp="1"/>
          </p:cNvSpPr>
          <p:nvPr>
            <p:ph type="sldNum" sz="quarter" idx="12"/>
          </p:nvPr>
        </p:nvSpPr>
        <p:spPr>
          <a:xfrm>
            <a:off x="8559800" y="6356350"/>
            <a:ext cx="2037080" cy="365125"/>
          </a:xfrm>
        </p:spPr>
        <p:txBody>
          <a:bodyPr/>
          <a:lstStyle/>
          <a:p>
            <a:fld id="{8AA12C9F-78CD-4D38-A4B0-31BC9A604612}" type="slidenum">
              <a:rPr lang="en-IN" smtClean="0"/>
              <a:t>8</a:t>
            </a:fld>
            <a:endParaRPr lang="en-IN" dirty="0"/>
          </a:p>
        </p:txBody>
      </p:sp>
      <p:pic>
        <p:nvPicPr>
          <p:cNvPr id="3" name="Picture 2">
            <a:extLst>
              <a:ext uri="{FF2B5EF4-FFF2-40B4-BE49-F238E27FC236}">
                <a16:creationId xmlns:a16="http://schemas.microsoft.com/office/drawing/2014/main" id="{E78DEF91-9D0A-41E7-BE9A-AEEEB42B671B}"/>
              </a:ext>
            </a:extLst>
          </p:cNvPr>
          <p:cNvPicPr>
            <a:picLocks noChangeAspect="1"/>
          </p:cNvPicPr>
          <p:nvPr/>
        </p:nvPicPr>
        <p:blipFill>
          <a:blip r:embed="rId5"/>
          <a:stretch>
            <a:fillRect/>
          </a:stretch>
        </p:blipFill>
        <p:spPr>
          <a:xfrm>
            <a:off x="4663315" y="2641689"/>
            <a:ext cx="2865368" cy="762066"/>
          </a:xfrm>
          <a:prstGeom prst="rect">
            <a:avLst/>
          </a:prstGeom>
        </p:spPr>
      </p:pic>
      <p:pic>
        <p:nvPicPr>
          <p:cNvPr id="10" name="Picture 9">
            <a:extLst>
              <a:ext uri="{FF2B5EF4-FFF2-40B4-BE49-F238E27FC236}">
                <a16:creationId xmlns:a16="http://schemas.microsoft.com/office/drawing/2014/main" id="{C042B76F-2587-42C2-897A-9403C15DB26E}"/>
              </a:ext>
            </a:extLst>
          </p:cNvPr>
          <p:cNvPicPr>
            <a:picLocks noChangeAspect="1"/>
          </p:cNvPicPr>
          <p:nvPr/>
        </p:nvPicPr>
        <p:blipFill>
          <a:blip r:embed="rId6"/>
          <a:stretch>
            <a:fillRect/>
          </a:stretch>
        </p:blipFill>
        <p:spPr>
          <a:xfrm>
            <a:off x="761492" y="1590738"/>
            <a:ext cx="5524887" cy="360319"/>
          </a:xfrm>
          <a:prstGeom prst="rect">
            <a:avLst/>
          </a:prstGeom>
        </p:spPr>
      </p:pic>
      <p:pic>
        <p:nvPicPr>
          <p:cNvPr id="14" name="Picture 13">
            <a:extLst>
              <a:ext uri="{FF2B5EF4-FFF2-40B4-BE49-F238E27FC236}">
                <a16:creationId xmlns:a16="http://schemas.microsoft.com/office/drawing/2014/main" id="{C898118A-A50B-4F0B-A746-E0AF1580DE2B}"/>
              </a:ext>
            </a:extLst>
          </p:cNvPr>
          <p:cNvPicPr>
            <a:picLocks noChangeAspect="1"/>
          </p:cNvPicPr>
          <p:nvPr/>
        </p:nvPicPr>
        <p:blipFill>
          <a:blip r:embed="rId7"/>
          <a:stretch>
            <a:fillRect/>
          </a:stretch>
        </p:blipFill>
        <p:spPr>
          <a:xfrm>
            <a:off x="1253830" y="4722659"/>
            <a:ext cx="4336415" cy="660699"/>
          </a:xfrm>
          <a:prstGeom prst="rect">
            <a:avLst/>
          </a:prstGeom>
        </p:spPr>
      </p:pic>
      <p:pic>
        <p:nvPicPr>
          <p:cNvPr id="19" name="Picture 18">
            <a:extLst>
              <a:ext uri="{FF2B5EF4-FFF2-40B4-BE49-F238E27FC236}">
                <a16:creationId xmlns:a16="http://schemas.microsoft.com/office/drawing/2014/main" id="{63DB3CC2-F83B-4D99-8D8F-9D6D831A4D9B}"/>
              </a:ext>
            </a:extLst>
          </p:cNvPr>
          <p:cNvPicPr>
            <a:picLocks noChangeAspect="1"/>
          </p:cNvPicPr>
          <p:nvPr/>
        </p:nvPicPr>
        <p:blipFill>
          <a:blip r:embed="rId8"/>
          <a:stretch>
            <a:fillRect/>
          </a:stretch>
        </p:blipFill>
        <p:spPr>
          <a:xfrm>
            <a:off x="2165560" y="5437291"/>
            <a:ext cx="2453975" cy="897489"/>
          </a:xfrm>
          <a:prstGeom prst="rect">
            <a:avLst/>
          </a:prstGeom>
        </p:spPr>
      </p:pic>
    </p:spTree>
    <p:extLst>
      <p:ext uri="{BB962C8B-B14F-4D97-AF65-F5344CB8AC3E}">
        <p14:creationId xmlns:p14="http://schemas.microsoft.com/office/powerpoint/2010/main" val="524192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2054DF1-3ECB-49ED-AEF1-43EF997F6764}"/>
              </a:ext>
            </a:extLst>
          </p:cNvPr>
          <p:cNvSpPr>
            <a:spLocks noGrp="1"/>
          </p:cNvSpPr>
          <p:nvPr>
            <p:ph type="ftr" sz="quarter" idx="11"/>
          </p:nvPr>
        </p:nvSpPr>
        <p:spPr/>
        <p:txBody>
          <a:bodyPr/>
          <a:lstStyle/>
          <a:p>
            <a:r>
              <a:rPr lang="en-IN"/>
              <a:t>Viswambhar Yasa| Computational Material Science | Personal Programming Project| TU Bergakademie Freiberg</a:t>
            </a:r>
          </a:p>
        </p:txBody>
      </p:sp>
      <p:cxnSp>
        <p:nvCxnSpPr>
          <p:cNvPr id="6" name="Straight Connector 5">
            <a:extLst>
              <a:ext uri="{FF2B5EF4-FFF2-40B4-BE49-F238E27FC236}">
                <a16:creationId xmlns:a16="http://schemas.microsoft.com/office/drawing/2014/main" id="{95AC373B-3F32-4DA1-8A2F-6AC5BE298870}"/>
              </a:ext>
            </a:extLst>
          </p:cNvPr>
          <p:cNvCxnSpPr/>
          <p:nvPr/>
        </p:nvCxnSpPr>
        <p:spPr>
          <a:xfrm>
            <a:off x="0" y="523220"/>
            <a:ext cx="12192000"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96EDAB-6C3D-418C-A79D-5394AFDF83FA}"/>
              </a:ext>
            </a:extLst>
          </p:cNvPr>
          <p:cNvSpPr txBox="1"/>
          <p:nvPr/>
        </p:nvSpPr>
        <p:spPr>
          <a:xfrm>
            <a:off x="1956197" y="0"/>
            <a:ext cx="8279606" cy="523220"/>
          </a:xfrm>
          <a:prstGeom prst="rect">
            <a:avLst/>
          </a:prstGeom>
          <a:noFill/>
        </p:spPr>
        <p:txBody>
          <a:bodyPr wrap="square">
            <a:spAutoFit/>
          </a:bodyPr>
          <a:lstStyle/>
          <a:p>
            <a:r>
              <a:rPr lang="en-US" sz="2800" b="1" dirty="0">
                <a:solidFill>
                  <a:schemeClr val="accent1">
                    <a:lumMod val="50000"/>
                  </a:schemeClr>
                </a:solidFill>
                <a:latin typeface="CMCSC10"/>
              </a:rPr>
              <a:t>DETAILS ON THE MODEL AND CODE IMPLEMENTATION</a:t>
            </a:r>
            <a:endParaRPr lang="en-IN" sz="2800" b="1" dirty="0">
              <a:solidFill>
                <a:schemeClr val="accent1">
                  <a:lumMod val="50000"/>
                </a:schemeClr>
              </a:solidFill>
              <a:latin typeface="CMCSC10"/>
            </a:endParaRPr>
          </a:p>
        </p:txBody>
      </p:sp>
      <p:pic>
        <p:nvPicPr>
          <p:cNvPr id="11" name="Picture 10">
            <a:extLst>
              <a:ext uri="{FF2B5EF4-FFF2-40B4-BE49-F238E27FC236}">
                <a16:creationId xmlns:a16="http://schemas.microsoft.com/office/drawing/2014/main" id="{2FC104C5-D14B-47E7-A233-AF89813958C1}"/>
              </a:ext>
            </a:extLst>
          </p:cNvPr>
          <p:cNvPicPr>
            <a:picLocks noChangeAspect="1"/>
          </p:cNvPicPr>
          <p:nvPr/>
        </p:nvPicPr>
        <p:blipFill>
          <a:blip r:embed="rId2"/>
          <a:stretch>
            <a:fillRect/>
          </a:stretch>
        </p:blipFill>
        <p:spPr>
          <a:xfrm>
            <a:off x="68403" y="586509"/>
            <a:ext cx="4084674" cy="5334462"/>
          </a:xfrm>
          <a:prstGeom prst="rect">
            <a:avLst/>
          </a:prstGeom>
        </p:spPr>
      </p:pic>
      <p:sp>
        <p:nvSpPr>
          <p:cNvPr id="14" name="TextBox 13">
            <a:extLst>
              <a:ext uri="{FF2B5EF4-FFF2-40B4-BE49-F238E27FC236}">
                <a16:creationId xmlns:a16="http://schemas.microsoft.com/office/drawing/2014/main" id="{FC53AEFC-5E22-4C41-92AC-5204C9A47A44}"/>
              </a:ext>
            </a:extLst>
          </p:cNvPr>
          <p:cNvSpPr txBox="1"/>
          <p:nvPr/>
        </p:nvSpPr>
        <p:spPr>
          <a:xfrm>
            <a:off x="4362450" y="695325"/>
            <a:ext cx="6819900" cy="369332"/>
          </a:xfrm>
          <a:prstGeom prst="rect">
            <a:avLst/>
          </a:prstGeom>
          <a:noFill/>
        </p:spPr>
        <p:txBody>
          <a:bodyPr wrap="square" rtlCol="0">
            <a:spAutoFit/>
          </a:bodyPr>
          <a:lstStyle/>
          <a:p>
            <a:r>
              <a:rPr lang="en-US" dirty="0"/>
              <a:t>Using </a:t>
            </a:r>
            <a:r>
              <a:rPr lang="en-US" b="1" dirty="0"/>
              <a:t>minimum compliance formulation</a:t>
            </a:r>
            <a:r>
              <a:rPr lang="en-US" dirty="0"/>
              <a:t>, the constrains are evaluated. </a:t>
            </a:r>
            <a:endParaRPr lang="en-IN" dirty="0"/>
          </a:p>
        </p:txBody>
      </p:sp>
      <p:pic>
        <p:nvPicPr>
          <p:cNvPr id="16" name="Picture 15">
            <a:extLst>
              <a:ext uri="{FF2B5EF4-FFF2-40B4-BE49-F238E27FC236}">
                <a16:creationId xmlns:a16="http://schemas.microsoft.com/office/drawing/2014/main" id="{805846E7-2729-41DB-A868-D815A57BF9D6}"/>
              </a:ext>
            </a:extLst>
          </p:cNvPr>
          <p:cNvPicPr>
            <a:picLocks noChangeAspect="1"/>
          </p:cNvPicPr>
          <p:nvPr/>
        </p:nvPicPr>
        <p:blipFill>
          <a:blip r:embed="rId3"/>
          <a:stretch>
            <a:fillRect/>
          </a:stretch>
        </p:blipFill>
        <p:spPr>
          <a:xfrm>
            <a:off x="10228885" y="1328144"/>
            <a:ext cx="1284123" cy="277949"/>
          </a:xfrm>
          <a:prstGeom prst="rect">
            <a:avLst/>
          </a:prstGeom>
        </p:spPr>
      </p:pic>
      <p:sp>
        <p:nvSpPr>
          <p:cNvPr id="19" name="TextBox 18">
            <a:extLst>
              <a:ext uri="{FF2B5EF4-FFF2-40B4-BE49-F238E27FC236}">
                <a16:creationId xmlns:a16="http://schemas.microsoft.com/office/drawing/2014/main" id="{7D22D7CA-469E-4EE9-A17E-DB14C2BCF1CB}"/>
              </a:ext>
            </a:extLst>
          </p:cNvPr>
          <p:cNvSpPr txBox="1"/>
          <p:nvPr/>
        </p:nvSpPr>
        <p:spPr>
          <a:xfrm>
            <a:off x="9197578" y="1064657"/>
            <a:ext cx="2533650" cy="276999"/>
          </a:xfrm>
          <a:prstGeom prst="rect">
            <a:avLst/>
          </a:prstGeom>
          <a:noFill/>
        </p:spPr>
        <p:txBody>
          <a:bodyPr wrap="square" rtlCol="0">
            <a:spAutoFit/>
          </a:bodyPr>
          <a:lstStyle/>
          <a:p>
            <a:r>
              <a:rPr lang="en-US" sz="1200" dirty="0">
                <a:latin typeface="+mj-lt"/>
              </a:rPr>
              <a:t>Compliance function:</a:t>
            </a:r>
            <a:endParaRPr lang="en-IN" sz="1200" dirty="0">
              <a:latin typeface="+mj-lt"/>
            </a:endParaRPr>
          </a:p>
        </p:txBody>
      </p:sp>
      <p:sp>
        <p:nvSpPr>
          <p:cNvPr id="22" name="TextBox 21">
            <a:extLst>
              <a:ext uri="{FF2B5EF4-FFF2-40B4-BE49-F238E27FC236}">
                <a16:creationId xmlns:a16="http://schemas.microsoft.com/office/drawing/2014/main" id="{8E14D052-7D69-4BEB-A6E8-C39850A77317}"/>
              </a:ext>
            </a:extLst>
          </p:cNvPr>
          <p:cNvSpPr txBox="1"/>
          <p:nvPr/>
        </p:nvSpPr>
        <p:spPr>
          <a:xfrm>
            <a:off x="4356873" y="5577831"/>
            <a:ext cx="7296151" cy="646331"/>
          </a:xfrm>
          <a:prstGeom prst="rect">
            <a:avLst/>
          </a:prstGeom>
          <a:noFill/>
        </p:spPr>
        <p:txBody>
          <a:bodyPr wrap="square">
            <a:spAutoFit/>
          </a:bodyPr>
          <a:lstStyle/>
          <a:p>
            <a:pPr algn="l"/>
            <a:r>
              <a:rPr lang="en-US" dirty="0">
                <a:latin typeface="CMR12"/>
              </a:rPr>
              <a:t>From the obtained</a:t>
            </a:r>
            <a:r>
              <a:rPr lang="en-US" sz="1800" b="0" i="0" u="none" strike="noStrike" baseline="0" dirty="0">
                <a:latin typeface="CMR12"/>
              </a:rPr>
              <a:t> objective function and constrains  We utilize optimization</a:t>
            </a:r>
          </a:p>
          <a:p>
            <a:pPr algn="l"/>
            <a:r>
              <a:rPr lang="en-US" dirty="0">
                <a:latin typeface="CMR12"/>
              </a:rPr>
              <a:t>a</a:t>
            </a:r>
            <a:r>
              <a:rPr lang="en-US" sz="1800" b="0" i="0" u="none" strike="noStrike" baseline="0" dirty="0">
                <a:latin typeface="CMR12"/>
              </a:rPr>
              <a:t>lgorithm like OC and MMA to achieve minimization</a:t>
            </a:r>
            <a:r>
              <a:rPr lang="en-US" dirty="0">
                <a:latin typeface="CMR12"/>
              </a:rPr>
              <a:t> . </a:t>
            </a:r>
            <a:endParaRPr lang="en-IN" dirty="0"/>
          </a:p>
        </p:txBody>
      </p:sp>
      <p:sp>
        <p:nvSpPr>
          <p:cNvPr id="28" name="TextBox 27">
            <a:extLst>
              <a:ext uri="{FF2B5EF4-FFF2-40B4-BE49-F238E27FC236}">
                <a16:creationId xmlns:a16="http://schemas.microsoft.com/office/drawing/2014/main" id="{623049C7-6030-462D-B25A-C9A5E736828A}"/>
              </a:ext>
            </a:extLst>
          </p:cNvPr>
          <p:cNvSpPr txBox="1"/>
          <p:nvPr/>
        </p:nvSpPr>
        <p:spPr>
          <a:xfrm>
            <a:off x="4345574" y="2569386"/>
            <a:ext cx="7296152" cy="1200329"/>
          </a:xfrm>
          <a:prstGeom prst="rect">
            <a:avLst/>
          </a:prstGeom>
          <a:noFill/>
        </p:spPr>
        <p:txBody>
          <a:bodyPr wrap="square">
            <a:spAutoFit/>
          </a:bodyPr>
          <a:lstStyle/>
          <a:p>
            <a:pPr algn="l"/>
            <a:r>
              <a:rPr lang="en-US" sz="1800" b="1" i="0" u="sng" strike="noStrike" baseline="0" dirty="0">
                <a:latin typeface="CMCSC10"/>
              </a:rPr>
              <a:t>SENSITIVITY ANALYSIS</a:t>
            </a:r>
          </a:p>
          <a:p>
            <a:pPr algn="l"/>
            <a:r>
              <a:rPr lang="en-US" sz="1800" b="0" i="0" u="none" strike="noStrike" baseline="0" dirty="0"/>
              <a:t>To ensure that topology optimization problem would exist and avoid the formation of checker board pattern or pores in the design. We applying </a:t>
            </a:r>
            <a:r>
              <a:rPr lang="en-US" dirty="0"/>
              <a:t>fil</a:t>
            </a:r>
            <a:r>
              <a:rPr lang="en-US" sz="1800" b="0" i="0" u="none" strike="noStrike" baseline="0" dirty="0"/>
              <a:t>ter or sensitivity to objective function like compliance and volume constrains.</a:t>
            </a:r>
            <a:endParaRPr lang="en-IN" dirty="0"/>
          </a:p>
        </p:txBody>
      </p:sp>
      <p:sp>
        <p:nvSpPr>
          <p:cNvPr id="30" name="TextBox 29">
            <a:extLst>
              <a:ext uri="{FF2B5EF4-FFF2-40B4-BE49-F238E27FC236}">
                <a16:creationId xmlns:a16="http://schemas.microsoft.com/office/drawing/2014/main" id="{51F8B862-46D5-4DB1-BE1E-514FF2E23E72}"/>
              </a:ext>
            </a:extLst>
          </p:cNvPr>
          <p:cNvSpPr txBox="1"/>
          <p:nvPr/>
        </p:nvSpPr>
        <p:spPr>
          <a:xfrm>
            <a:off x="4387321" y="3711980"/>
            <a:ext cx="6117220" cy="369332"/>
          </a:xfrm>
          <a:prstGeom prst="rect">
            <a:avLst/>
          </a:prstGeom>
          <a:noFill/>
        </p:spPr>
        <p:txBody>
          <a:bodyPr wrap="square">
            <a:spAutoFit/>
          </a:bodyPr>
          <a:lstStyle/>
          <a:p>
            <a:r>
              <a:rPr lang="en-US" sz="1800" b="0" i="0" u="none" strike="noStrike" baseline="0" dirty="0">
                <a:latin typeface="CMR12"/>
              </a:rPr>
              <a:t>Basic filter function is defined as:</a:t>
            </a:r>
            <a:endParaRPr lang="en-IN" dirty="0"/>
          </a:p>
        </p:txBody>
      </p:sp>
      <p:sp>
        <p:nvSpPr>
          <p:cNvPr id="34" name="TextBox 33">
            <a:extLst>
              <a:ext uri="{FF2B5EF4-FFF2-40B4-BE49-F238E27FC236}">
                <a16:creationId xmlns:a16="http://schemas.microsoft.com/office/drawing/2014/main" id="{AC1B7172-9904-4C36-8863-27F4758C5E13}"/>
              </a:ext>
            </a:extLst>
          </p:cNvPr>
          <p:cNvSpPr txBox="1"/>
          <p:nvPr/>
        </p:nvSpPr>
        <p:spPr>
          <a:xfrm>
            <a:off x="4663382" y="4798401"/>
            <a:ext cx="3071130" cy="523220"/>
          </a:xfrm>
          <a:prstGeom prst="rect">
            <a:avLst/>
          </a:prstGeom>
          <a:noFill/>
        </p:spPr>
        <p:txBody>
          <a:bodyPr wrap="square">
            <a:spAutoFit/>
          </a:bodyPr>
          <a:lstStyle/>
          <a:p>
            <a:r>
              <a:rPr lang="en-US" sz="1400" b="0" i="0" u="none" strike="noStrike" baseline="0" dirty="0">
                <a:latin typeface="+mj-lt"/>
              </a:rPr>
              <a:t>where </a:t>
            </a:r>
            <a:r>
              <a:rPr lang="en-US" sz="1400" b="1" i="0" u="none" strike="noStrike" baseline="0" dirty="0">
                <a:latin typeface="+mj-lt"/>
              </a:rPr>
              <a:t>Hei, Hje </a:t>
            </a:r>
            <a:r>
              <a:rPr lang="en-US" sz="1400" b="0" i="0" u="none" strike="noStrike" baseline="0" dirty="0">
                <a:latin typeface="+mj-lt"/>
              </a:rPr>
              <a:t>is the weight factors  which depends on </a:t>
            </a:r>
            <a:r>
              <a:rPr lang="en-US" sz="1400" b="1" i="0" u="none" strike="noStrike" baseline="0" dirty="0">
                <a:latin typeface="+mj-lt"/>
              </a:rPr>
              <a:t>rmin</a:t>
            </a:r>
            <a:endParaRPr lang="en-IN" sz="1400" b="1" dirty="0">
              <a:latin typeface="+mj-lt"/>
            </a:endParaRPr>
          </a:p>
        </p:txBody>
      </p:sp>
      <p:sp>
        <p:nvSpPr>
          <p:cNvPr id="38" name="TextBox 37">
            <a:extLst>
              <a:ext uri="{FF2B5EF4-FFF2-40B4-BE49-F238E27FC236}">
                <a16:creationId xmlns:a16="http://schemas.microsoft.com/office/drawing/2014/main" id="{8D8C3C40-29C6-4794-962F-339E29B29B10}"/>
              </a:ext>
            </a:extLst>
          </p:cNvPr>
          <p:cNvSpPr txBox="1"/>
          <p:nvPr/>
        </p:nvSpPr>
        <p:spPr>
          <a:xfrm>
            <a:off x="4375236" y="5277700"/>
            <a:ext cx="3618414" cy="307777"/>
          </a:xfrm>
          <a:prstGeom prst="rect">
            <a:avLst/>
          </a:prstGeom>
          <a:noFill/>
        </p:spPr>
        <p:txBody>
          <a:bodyPr wrap="square">
            <a:spAutoFit/>
          </a:bodyPr>
          <a:lstStyle/>
          <a:p>
            <a:r>
              <a:rPr lang="en-IN" sz="1400" b="1" i="1" dirty="0">
                <a:solidFill>
                  <a:srgbClr val="0070C0"/>
                </a:solidFill>
                <a:latin typeface="CMCSC10"/>
              </a:rPr>
              <a:t>def Knearestneighbours(rmin,nelx,nely,nelz):</a:t>
            </a:r>
          </a:p>
        </p:txBody>
      </p:sp>
      <p:pic>
        <p:nvPicPr>
          <p:cNvPr id="40" name="Picture 39">
            <a:extLst>
              <a:ext uri="{FF2B5EF4-FFF2-40B4-BE49-F238E27FC236}">
                <a16:creationId xmlns:a16="http://schemas.microsoft.com/office/drawing/2014/main" id="{A0697FF2-5F1C-4746-8CF2-48806B4B27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141" y="6118640"/>
            <a:ext cx="645351" cy="641729"/>
          </a:xfrm>
          <a:prstGeom prst="rect">
            <a:avLst/>
          </a:prstGeom>
        </p:spPr>
      </p:pic>
      <p:pic>
        <p:nvPicPr>
          <p:cNvPr id="41" name="Picture 40">
            <a:extLst>
              <a:ext uri="{FF2B5EF4-FFF2-40B4-BE49-F238E27FC236}">
                <a16:creationId xmlns:a16="http://schemas.microsoft.com/office/drawing/2014/main" id="{D7ADBEB8-B881-4FEA-A352-8378311F9F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76870" y="6181806"/>
            <a:ext cx="1046772" cy="626973"/>
          </a:xfrm>
          <a:prstGeom prst="rect">
            <a:avLst/>
          </a:prstGeom>
        </p:spPr>
      </p:pic>
      <p:sp>
        <p:nvSpPr>
          <p:cNvPr id="42" name="Slide Number Placeholder 18">
            <a:extLst>
              <a:ext uri="{FF2B5EF4-FFF2-40B4-BE49-F238E27FC236}">
                <a16:creationId xmlns:a16="http://schemas.microsoft.com/office/drawing/2014/main" id="{BFC0A1B8-4CA0-4252-BAFE-C5999AD5E631}"/>
              </a:ext>
            </a:extLst>
          </p:cNvPr>
          <p:cNvSpPr>
            <a:spLocks noGrp="1"/>
          </p:cNvSpPr>
          <p:nvPr>
            <p:ph type="sldNum" sz="quarter" idx="12"/>
          </p:nvPr>
        </p:nvSpPr>
        <p:spPr>
          <a:xfrm>
            <a:off x="8559800" y="6356350"/>
            <a:ext cx="2037080" cy="365125"/>
          </a:xfrm>
        </p:spPr>
        <p:txBody>
          <a:bodyPr/>
          <a:lstStyle/>
          <a:p>
            <a:fld id="{8AA12C9F-78CD-4D38-A4B0-31BC9A604612}" type="slidenum">
              <a:rPr lang="en-IN" smtClean="0"/>
              <a:t>9</a:t>
            </a:fld>
            <a:endParaRPr lang="en-IN" dirty="0"/>
          </a:p>
        </p:txBody>
      </p:sp>
      <p:pic>
        <p:nvPicPr>
          <p:cNvPr id="3" name="Picture 2">
            <a:extLst>
              <a:ext uri="{FF2B5EF4-FFF2-40B4-BE49-F238E27FC236}">
                <a16:creationId xmlns:a16="http://schemas.microsoft.com/office/drawing/2014/main" id="{6795B723-DA00-4BDC-BB34-D04618F593A3}"/>
              </a:ext>
            </a:extLst>
          </p:cNvPr>
          <p:cNvPicPr>
            <a:picLocks noChangeAspect="1"/>
          </p:cNvPicPr>
          <p:nvPr/>
        </p:nvPicPr>
        <p:blipFill>
          <a:blip r:embed="rId6"/>
          <a:stretch>
            <a:fillRect/>
          </a:stretch>
        </p:blipFill>
        <p:spPr>
          <a:xfrm>
            <a:off x="4921886" y="4042066"/>
            <a:ext cx="2081704" cy="777169"/>
          </a:xfrm>
          <a:prstGeom prst="rect">
            <a:avLst/>
          </a:prstGeom>
        </p:spPr>
      </p:pic>
      <p:pic>
        <p:nvPicPr>
          <p:cNvPr id="8" name="Picture 7">
            <a:extLst>
              <a:ext uri="{FF2B5EF4-FFF2-40B4-BE49-F238E27FC236}">
                <a16:creationId xmlns:a16="http://schemas.microsoft.com/office/drawing/2014/main" id="{9FE55C53-969F-4AAD-A77D-E4BE5A718210}"/>
              </a:ext>
            </a:extLst>
          </p:cNvPr>
          <p:cNvPicPr>
            <a:picLocks noChangeAspect="1"/>
          </p:cNvPicPr>
          <p:nvPr/>
        </p:nvPicPr>
        <p:blipFill>
          <a:blip r:embed="rId7"/>
          <a:stretch>
            <a:fillRect/>
          </a:stretch>
        </p:blipFill>
        <p:spPr>
          <a:xfrm>
            <a:off x="7920059" y="3815854"/>
            <a:ext cx="2818726" cy="1615734"/>
          </a:xfrm>
          <a:prstGeom prst="rect">
            <a:avLst/>
          </a:prstGeom>
        </p:spPr>
      </p:pic>
      <p:pic>
        <p:nvPicPr>
          <p:cNvPr id="10" name="Picture 9">
            <a:extLst>
              <a:ext uri="{FF2B5EF4-FFF2-40B4-BE49-F238E27FC236}">
                <a16:creationId xmlns:a16="http://schemas.microsoft.com/office/drawing/2014/main" id="{ABEF9505-DEEE-4F29-955D-FE21D48A017E}"/>
              </a:ext>
            </a:extLst>
          </p:cNvPr>
          <p:cNvPicPr>
            <a:picLocks noChangeAspect="1"/>
          </p:cNvPicPr>
          <p:nvPr/>
        </p:nvPicPr>
        <p:blipFill>
          <a:blip r:embed="rId8"/>
          <a:stretch>
            <a:fillRect/>
          </a:stretch>
        </p:blipFill>
        <p:spPr>
          <a:xfrm>
            <a:off x="4409328" y="979279"/>
            <a:ext cx="4457889" cy="1590105"/>
          </a:xfrm>
          <a:prstGeom prst="rect">
            <a:avLst/>
          </a:prstGeom>
        </p:spPr>
      </p:pic>
    </p:spTree>
    <p:extLst>
      <p:ext uri="{BB962C8B-B14F-4D97-AF65-F5344CB8AC3E}">
        <p14:creationId xmlns:p14="http://schemas.microsoft.com/office/powerpoint/2010/main" val="33309498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5251</TotalTime>
  <Words>3675</Words>
  <Application>Microsoft Office PowerPoint</Application>
  <PresentationFormat>Widescreen</PresentationFormat>
  <Paragraphs>295</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Calibri Light</vt:lpstr>
      <vt:lpstr>Cambria Math</vt:lpstr>
      <vt:lpstr>Cascadia Code</vt:lpstr>
      <vt:lpstr>CMBX12</vt:lpstr>
      <vt:lpstr>CMCSC10</vt:lpstr>
      <vt:lpstr>CMR12</vt:lpstr>
      <vt:lpstr>Office Theme</vt:lpstr>
      <vt:lpstr>IMPLEMENTATION OF ISO-GEOMETRIC ANALYSIS BASED TOPOLOGY OPTIMIZATION (IGTO).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VISWAMBHAR YASA</dc:creator>
  <cp:keywords>IGTO</cp:keywords>
  <cp:lastModifiedBy>VISWAMBHAR YASA</cp:lastModifiedBy>
  <cp:revision>144</cp:revision>
  <dcterms:created xsi:type="dcterms:W3CDTF">2021-04-15T19:04:09Z</dcterms:created>
  <dcterms:modified xsi:type="dcterms:W3CDTF">2021-04-22T22:41:39Z</dcterms:modified>
</cp:coreProperties>
</file>